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77" r:id="rId3"/>
    <p:sldId id="278" r:id="rId4"/>
    <p:sldId id="279" r:id="rId5"/>
    <p:sldId id="272" r:id="rId6"/>
    <p:sldId id="274" r:id="rId7"/>
    <p:sldId id="273" r:id="rId8"/>
    <p:sldId id="275" r:id="rId9"/>
    <p:sldId id="276" r:id="rId10"/>
    <p:sldId id="271"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4B44"/>
    <a:srgbClr val="6B3130"/>
    <a:srgbClr val="00A89E"/>
    <a:srgbClr val="005751"/>
    <a:srgbClr val="CEB364"/>
    <a:srgbClr val="6C4738"/>
    <a:srgbClr val="C0956D"/>
    <a:srgbClr val="BC9865"/>
    <a:srgbClr val="866E4A"/>
    <a:srgbClr val="DDC0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53" autoAdjust="0"/>
    <p:restoredTop sz="94660"/>
  </p:normalViewPr>
  <p:slideViewPr>
    <p:cSldViewPr snapToGrid="0">
      <p:cViewPr>
        <p:scale>
          <a:sx n="70" d="100"/>
          <a:sy n="70" d="100"/>
        </p:scale>
        <p:origin x="270" y="9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994A46-D28B-470D-8CF3-9D5CA41F72CA}" type="datetimeFigureOut">
              <a:rPr lang="en-US" smtClean="0"/>
              <a:t>03/11/23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27F46-7941-4BA6-B563-6494CD979C8E}" type="slidenum">
              <a:rPr lang="en-US" smtClean="0"/>
              <a:t>‹#›</a:t>
            </a:fld>
            <a:endParaRPr lang="en-US"/>
          </a:p>
        </p:txBody>
      </p:sp>
    </p:spTree>
    <p:extLst>
      <p:ext uri="{BB962C8B-B14F-4D97-AF65-F5344CB8AC3E}">
        <p14:creationId xmlns:p14="http://schemas.microsoft.com/office/powerpoint/2010/main" val="1701179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994A46-D28B-470D-8CF3-9D5CA41F72CA}" type="datetimeFigureOut">
              <a:rPr lang="en-US" smtClean="0"/>
              <a:t>03/11/23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27F46-7941-4BA6-B563-6494CD979C8E}" type="slidenum">
              <a:rPr lang="en-US" smtClean="0"/>
              <a:t>‹#›</a:t>
            </a:fld>
            <a:endParaRPr lang="en-US"/>
          </a:p>
        </p:txBody>
      </p:sp>
    </p:spTree>
    <p:extLst>
      <p:ext uri="{BB962C8B-B14F-4D97-AF65-F5344CB8AC3E}">
        <p14:creationId xmlns:p14="http://schemas.microsoft.com/office/powerpoint/2010/main" val="318487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994A46-D28B-470D-8CF3-9D5CA41F72CA}" type="datetimeFigureOut">
              <a:rPr lang="en-US" smtClean="0"/>
              <a:t>03/11/23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27F46-7941-4BA6-B563-6494CD979C8E}" type="slidenum">
              <a:rPr lang="en-US" smtClean="0"/>
              <a:t>‹#›</a:t>
            </a:fld>
            <a:endParaRPr lang="en-US"/>
          </a:p>
        </p:txBody>
      </p:sp>
    </p:spTree>
    <p:extLst>
      <p:ext uri="{BB962C8B-B14F-4D97-AF65-F5344CB8AC3E}">
        <p14:creationId xmlns:p14="http://schemas.microsoft.com/office/powerpoint/2010/main" val="133912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994A46-D28B-470D-8CF3-9D5CA41F72CA}" type="datetimeFigureOut">
              <a:rPr lang="en-US" smtClean="0"/>
              <a:t>03/11/23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27F46-7941-4BA6-B563-6494CD979C8E}" type="slidenum">
              <a:rPr lang="en-US" smtClean="0"/>
              <a:t>‹#›</a:t>
            </a:fld>
            <a:endParaRPr lang="en-US"/>
          </a:p>
        </p:txBody>
      </p:sp>
    </p:spTree>
    <p:extLst>
      <p:ext uri="{BB962C8B-B14F-4D97-AF65-F5344CB8AC3E}">
        <p14:creationId xmlns:p14="http://schemas.microsoft.com/office/powerpoint/2010/main" val="3724427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994A46-D28B-470D-8CF3-9D5CA41F72CA}" type="datetimeFigureOut">
              <a:rPr lang="en-US" smtClean="0"/>
              <a:t>03/11/23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27F46-7941-4BA6-B563-6494CD979C8E}" type="slidenum">
              <a:rPr lang="en-US" smtClean="0"/>
              <a:t>‹#›</a:t>
            </a:fld>
            <a:endParaRPr lang="en-US"/>
          </a:p>
        </p:txBody>
      </p:sp>
    </p:spTree>
    <p:extLst>
      <p:ext uri="{BB962C8B-B14F-4D97-AF65-F5344CB8AC3E}">
        <p14:creationId xmlns:p14="http://schemas.microsoft.com/office/powerpoint/2010/main" val="2786661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994A46-D28B-470D-8CF3-9D5CA41F72CA}" type="datetimeFigureOut">
              <a:rPr lang="en-US" smtClean="0"/>
              <a:t>03/11/23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527F46-7941-4BA6-B563-6494CD979C8E}" type="slidenum">
              <a:rPr lang="en-US" smtClean="0"/>
              <a:t>‹#›</a:t>
            </a:fld>
            <a:endParaRPr lang="en-US"/>
          </a:p>
        </p:txBody>
      </p:sp>
    </p:spTree>
    <p:extLst>
      <p:ext uri="{BB962C8B-B14F-4D97-AF65-F5344CB8AC3E}">
        <p14:creationId xmlns:p14="http://schemas.microsoft.com/office/powerpoint/2010/main" val="923237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994A46-D28B-470D-8CF3-9D5CA41F72CA}" type="datetimeFigureOut">
              <a:rPr lang="en-US" smtClean="0"/>
              <a:t>03/11/23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527F46-7941-4BA6-B563-6494CD979C8E}" type="slidenum">
              <a:rPr lang="en-US" smtClean="0"/>
              <a:t>‹#›</a:t>
            </a:fld>
            <a:endParaRPr lang="en-US"/>
          </a:p>
        </p:txBody>
      </p:sp>
    </p:spTree>
    <p:extLst>
      <p:ext uri="{BB962C8B-B14F-4D97-AF65-F5344CB8AC3E}">
        <p14:creationId xmlns:p14="http://schemas.microsoft.com/office/powerpoint/2010/main" val="19238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994A46-D28B-470D-8CF3-9D5CA41F72CA}" type="datetimeFigureOut">
              <a:rPr lang="en-US" smtClean="0"/>
              <a:t>03/11/23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527F46-7941-4BA6-B563-6494CD979C8E}" type="slidenum">
              <a:rPr lang="en-US" smtClean="0"/>
              <a:t>‹#›</a:t>
            </a:fld>
            <a:endParaRPr lang="en-US"/>
          </a:p>
        </p:txBody>
      </p:sp>
    </p:spTree>
    <p:extLst>
      <p:ext uri="{BB962C8B-B14F-4D97-AF65-F5344CB8AC3E}">
        <p14:creationId xmlns:p14="http://schemas.microsoft.com/office/powerpoint/2010/main" val="250961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994A46-D28B-470D-8CF3-9D5CA41F72CA}" type="datetimeFigureOut">
              <a:rPr lang="en-US" smtClean="0"/>
              <a:t>03/11/23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527F46-7941-4BA6-B563-6494CD979C8E}" type="slidenum">
              <a:rPr lang="en-US" smtClean="0"/>
              <a:t>‹#›</a:t>
            </a:fld>
            <a:endParaRPr lang="en-US"/>
          </a:p>
        </p:txBody>
      </p:sp>
    </p:spTree>
    <p:extLst>
      <p:ext uri="{BB962C8B-B14F-4D97-AF65-F5344CB8AC3E}">
        <p14:creationId xmlns:p14="http://schemas.microsoft.com/office/powerpoint/2010/main" val="1067856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994A46-D28B-470D-8CF3-9D5CA41F72CA}" type="datetimeFigureOut">
              <a:rPr lang="en-US" smtClean="0"/>
              <a:t>03/11/23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527F46-7941-4BA6-B563-6494CD979C8E}" type="slidenum">
              <a:rPr lang="en-US" smtClean="0"/>
              <a:t>‹#›</a:t>
            </a:fld>
            <a:endParaRPr lang="en-US"/>
          </a:p>
        </p:txBody>
      </p:sp>
    </p:spTree>
    <p:extLst>
      <p:ext uri="{BB962C8B-B14F-4D97-AF65-F5344CB8AC3E}">
        <p14:creationId xmlns:p14="http://schemas.microsoft.com/office/powerpoint/2010/main" val="3516004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994A46-D28B-470D-8CF3-9D5CA41F72CA}" type="datetimeFigureOut">
              <a:rPr lang="en-US" smtClean="0"/>
              <a:t>03/11/23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527F46-7941-4BA6-B563-6494CD979C8E}" type="slidenum">
              <a:rPr lang="en-US" smtClean="0"/>
              <a:t>‹#›</a:t>
            </a:fld>
            <a:endParaRPr lang="en-US"/>
          </a:p>
        </p:txBody>
      </p:sp>
    </p:spTree>
    <p:extLst>
      <p:ext uri="{BB962C8B-B14F-4D97-AF65-F5344CB8AC3E}">
        <p14:creationId xmlns:p14="http://schemas.microsoft.com/office/powerpoint/2010/main" val="2608584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994A46-D28B-470D-8CF3-9D5CA41F72CA}" type="datetimeFigureOut">
              <a:rPr lang="en-US" smtClean="0"/>
              <a:t>03/11/23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527F46-7941-4BA6-B563-6494CD979C8E}" type="slidenum">
              <a:rPr lang="en-US" smtClean="0"/>
              <a:t>‹#›</a:t>
            </a:fld>
            <a:endParaRPr lang="en-US"/>
          </a:p>
        </p:txBody>
      </p:sp>
    </p:spTree>
    <p:extLst>
      <p:ext uri="{BB962C8B-B14F-4D97-AF65-F5344CB8AC3E}">
        <p14:creationId xmlns:p14="http://schemas.microsoft.com/office/powerpoint/2010/main" val="23095936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mailto:awards@egypes.com"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925854-42C1-1195-786D-46E656A3FB1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667" y="-3736"/>
            <a:ext cx="9145667" cy="6859250"/>
          </a:xfrm>
          <a:prstGeom prst="rect">
            <a:avLst/>
          </a:prstGeom>
        </p:spPr>
      </p:pic>
      <p:grpSp>
        <p:nvGrpSpPr>
          <p:cNvPr id="15" name="Group 7">
            <a:extLst>
              <a:ext uri="{FF2B5EF4-FFF2-40B4-BE49-F238E27FC236}">
                <a16:creationId xmlns:a16="http://schemas.microsoft.com/office/drawing/2014/main" id="{24A8910E-0E34-D955-67E0-AC55046B3DE7}"/>
              </a:ext>
            </a:extLst>
          </p:cNvPr>
          <p:cNvGrpSpPr/>
          <p:nvPr/>
        </p:nvGrpSpPr>
        <p:grpSpPr>
          <a:xfrm>
            <a:off x="0" y="6298405"/>
            <a:ext cx="9144000" cy="559594"/>
            <a:chOff x="0" y="0"/>
            <a:chExt cx="24384000" cy="1609034"/>
          </a:xfrm>
          <a:solidFill>
            <a:srgbClr val="974B44"/>
          </a:solidFill>
        </p:grpSpPr>
        <p:sp>
          <p:nvSpPr>
            <p:cNvPr id="18" name="Freeform 8">
              <a:extLst>
                <a:ext uri="{FF2B5EF4-FFF2-40B4-BE49-F238E27FC236}">
                  <a16:creationId xmlns:a16="http://schemas.microsoft.com/office/drawing/2014/main" id="{8610DDF8-DB7E-DAF6-753B-BB038F019974}"/>
                </a:ext>
              </a:extLst>
            </p:cNvPr>
            <p:cNvSpPr/>
            <p:nvPr/>
          </p:nvSpPr>
          <p:spPr>
            <a:xfrm>
              <a:off x="0" y="0"/>
              <a:ext cx="24384000" cy="1609090"/>
            </a:xfrm>
            <a:custGeom>
              <a:avLst/>
              <a:gdLst/>
              <a:ahLst/>
              <a:cxnLst/>
              <a:rect l="l" t="t" r="r" b="b"/>
              <a:pathLst>
                <a:path w="24384000" h="1609090">
                  <a:moveTo>
                    <a:pt x="0" y="0"/>
                  </a:moveTo>
                  <a:lnTo>
                    <a:pt x="24384000" y="0"/>
                  </a:lnTo>
                  <a:lnTo>
                    <a:pt x="24384000" y="1609090"/>
                  </a:lnTo>
                  <a:lnTo>
                    <a:pt x="0" y="1609090"/>
                  </a:lnTo>
                  <a:close/>
                </a:path>
              </a:pathLst>
            </a:custGeom>
            <a:grpFill/>
          </p:spPr>
          <p:txBody>
            <a:bodyPr/>
            <a:lstStyle/>
            <a:p>
              <a:endParaRPr lang="en-AE" dirty="0"/>
            </a:p>
          </p:txBody>
        </p:sp>
      </p:grpSp>
      <p:sp>
        <p:nvSpPr>
          <p:cNvPr id="20" name="TextBox 19">
            <a:extLst>
              <a:ext uri="{FF2B5EF4-FFF2-40B4-BE49-F238E27FC236}">
                <a16:creationId xmlns:a16="http://schemas.microsoft.com/office/drawing/2014/main" id="{21AA86AE-C0A6-10C7-7B88-9B078547514A}"/>
              </a:ext>
            </a:extLst>
          </p:cNvPr>
          <p:cNvSpPr txBox="1"/>
          <p:nvPr/>
        </p:nvSpPr>
        <p:spPr>
          <a:xfrm>
            <a:off x="3764795" y="3491760"/>
            <a:ext cx="5309511" cy="369332"/>
          </a:xfrm>
          <a:prstGeom prst="rect">
            <a:avLst/>
          </a:prstGeom>
          <a:noFill/>
        </p:spPr>
        <p:txBody>
          <a:bodyPr wrap="square" rtlCol="0">
            <a:spAutoFit/>
          </a:bodyPr>
          <a:lstStyle/>
          <a:p>
            <a:pPr algn="ctr" defTabSz="257175">
              <a:spcAft>
                <a:spcPts val="450"/>
              </a:spcAft>
            </a:pPr>
            <a:r>
              <a:rPr lang="en-US" b="1" dirty="0">
                <a:solidFill>
                  <a:srgbClr val="974B44"/>
                </a:solidFill>
                <a:latin typeface="Montserrat" pitchFamily="2" charset="77"/>
              </a:rPr>
              <a:t>CATEGORY NAME</a:t>
            </a:r>
          </a:p>
        </p:txBody>
      </p:sp>
      <p:sp>
        <p:nvSpPr>
          <p:cNvPr id="21" name="TextBox 20">
            <a:extLst>
              <a:ext uri="{FF2B5EF4-FFF2-40B4-BE49-F238E27FC236}">
                <a16:creationId xmlns:a16="http://schemas.microsoft.com/office/drawing/2014/main" id="{75C86D41-3697-550B-F0E2-1A6A2DCC99A5}"/>
              </a:ext>
            </a:extLst>
          </p:cNvPr>
          <p:cNvSpPr txBox="1"/>
          <p:nvPr/>
        </p:nvSpPr>
        <p:spPr>
          <a:xfrm>
            <a:off x="3763160" y="3884250"/>
            <a:ext cx="5312780" cy="646331"/>
          </a:xfrm>
          <a:prstGeom prst="rect">
            <a:avLst/>
          </a:prstGeom>
          <a:noFill/>
        </p:spPr>
        <p:txBody>
          <a:bodyPr wrap="square" rtlCol="0">
            <a:spAutoFit/>
          </a:bodyPr>
          <a:lstStyle/>
          <a:p>
            <a:pPr algn="ctr" defTabSz="257175">
              <a:spcAft>
                <a:spcPts val="450"/>
              </a:spcAft>
            </a:pPr>
            <a:r>
              <a:rPr lang="en-US" sz="3600" dirty="0">
                <a:solidFill>
                  <a:srgbClr val="6B3130"/>
                </a:solidFill>
                <a:latin typeface="Montserrat" pitchFamily="2" charset="77"/>
                <a:cs typeface="Calibri" panose="020F0502020204030204" pitchFamily="34" charset="0"/>
              </a:rPr>
              <a:t>PROJECT NAME</a:t>
            </a:r>
          </a:p>
        </p:txBody>
      </p:sp>
      <p:sp>
        <p:nvSpPr>
          <p:cNvPr id="23" name="TextBox 22">
            <a:extLst>
              <a:ext uri="{FF2B5EF4-FFF2-40B4-BE49-F238E27FC236}">
                <a16:creationId xmlns:a16="http://schemas.microsoft.com/office/drawing/2014/main" id="{F1EF474B-6F83-D851-8C07-63B62110CF00}"/>
              </a:ext>
            </a:extLst>
          </p:cNvPr>
          <p:cNvSpPr txBox="1"/>
          <p:nvPr/>
        </p:nvSpPr>
        <p:spPr>
          <a:xfrm>
            <a:off x="4898114" y="2355680"/>
            <a:ext cx="3311843" cy="514949"/>
          </a:xfrm>
          <a:prstGeom prst="rect">
            <a:avLst/>
          </a:prstGeom>
          <a:noFill/>
        </p:spPr>
        <p:txBody>
          <a:bodyPr wrap="square" rtlCol="0">
            <a:spAutoFit/>
          </a:bodyPr>
          <a:lstStyle/>
          <a:p>
            <a:pPr algn="ctr"/>
            <a:r>
              <a:rPr lang="en-AE" sz="1400" b="1" dirty="0">
                <a:latin typeface="Montserrat" pitchFamily="2" charset="77"/>
                <a:cs typeface="Gotham Bold" pitchFamily="2" charset="0"/>
              </a:rPr>
              <a:t>WEDNESDAY 21 FEBRUARY 2024</a:t>
            </a:r>
          </a:p>
          <a:p>
            <a:pPr algn="ctr">
              <a:lnSpc>
                <a:spcPts val="1790"/>
              </a:lnSpc>
            </a:pPr>
            <a:r>
              <a:rPr lang="en-AE" sz="1075" dirty="0">
                <a:latin typeface="Montserrat" pitchFamily="2" charset="77"/>
                <a:cs typeface="Gotham Bold" pitchFamily="2" charset="0"/>
              </a:rPr>
              <a:t>EGYPT INTERNATIONAL EXHIBITION CENTER</a:t>
            </a:r>
          </a:p>
        </p:txBody>
      </p:sp>
      <p:sp>
        <p:nvSpPr>
          <p:cNvPr id="9" name="TextBox 9">
            <a:extLst>
              <a:ext uri="{FF2B5EF4-FFF2-40B4-BE49-F238E27FC236}">
                <a16:creationId xmlns:a16="http://schemas.microsoft.com/office/drawing/2014/main" id="{4942605A-F21C-DBC7-5004-248D8A8A234E}"/>
              </a:ext>
            </a:extLst>
          </p:cNvPr>
          <p:cNvSpPr txBox="1"/>
          <p:nvPr/>
        </p:nvSpPr>
        <p:spPr>
          <a:xfrm>
            <a:off x="-500073" y="6372333"/>
            <a:ext cx="2096790" cy="272126"/>
          </a:xfrm>
          <a:prstGeom prst="rect">
            <a:avLst/>
          </a:prstGeom>
        </p:spPr>
        <p:txBody>
          <a:bodyPr wrap="square" lIns="0" tIns="0" rIns="0" bIns="0" rtlCol="0" anchor="t">
            <a:spAutoFit/>
          </a:bodyPr>
          <a:lstStyle/>
          <a:p>
            <a:pPr algn="r">
              <a:lnSpc>
                <a:spcPts val="2520"/>
              </a:lnSpc>
            </a:pPr>
            <a:r>
              <a:rPr lang="en-US" sz="1000" dirty="0" err="1">
                <a:solidFill>
                  <a:schemeClr val="bg1"/>
                </a:solidFill>
                <a:latin typeface="Montserrat" pitchFamily="2" charset="77"/>
              </a:rPr>
              <a:t>egypes.com</a:t>
            </a:r>
            <a:r>
              <a:rPr lang="en-US" sz="1000" dirty="0">
                <a:solidFill>
                  <a:schemeClr val="bg1"/>
                </a:solidFill>
                <a:latin typeface="Montserrat" pitchFamily="2" charset="77"/>
              </a:rPr>
              <a:t>/awards</a:t>
            </a:r>
          </a:p>
        </p:txBody>
      </p:sp>
      <p:pic>
        <p:nvPicPr>
          <p:cNvPr id="16" name="Picture 15">
            <a:extLst>
              <a:ext uri="{FF2B5EF4-FFF2-40B4-BE49-F238E27FC236}">
                <a16:creationId xmlns:a16="http://schemas.microsoft.com/office/drawing/2014/main" id="{66994354-53B9-B886-0CFB-4D8F16246B1C}"/>
              </a:ext>
            </a:extLst>
          </p:cNvPr>
          <p:cNvPicPr>
            <a:picLocks noChangeAspect="1"/>
          </p:cNvPicPr>
          <p:nvPr/>
        </p:nvPicPr>
        <p:blipFill rotWithShape="1">
          <a:blip r:embed="rId3">
            <a:extLst>
              <a:ext uri="{28A0092B-C50C-407E-A947-70E740481C1C}">
                <a14:useLocalDpi xmlns:a14="http://schemas.microsoft.com/office/drawing/2010/main" val="0"/>
              </a:ext>
            </a:extLst>
          </a:blip>
          <a:srcRect l="17310" r="-1980"/>
          <a:stretch/>
        </p:blipFill>
        <p:spPr>
          <a:xfrm>
            <a:off x="-1634" y="1429452"/>
            <a:ext cx="3968974" cy="4703978"/>
          </a:xfrm>
          <a:prstGeom prst="rect">
            <a:avLst/>
          </a:prstGeom>
        </p:spPr>
      </p:pic>
      <p:pic>
        <p:nvPicPr>
          <p:cNvPr id="17" name="Picture 7">
            <a:extLst>
              <a:ext uri="{FF2B5EF4-FFF2-40B4-BE49-F238E27FC236}">
                <a16:creationId xmlns:a16="http://schemas.microsoft.com/office/drawing/2014/main" id="{F22F3CFC-C01D-85DB-18E4-E8F188EE43F7}"/>
              </a:ext>
            </a:extLst>
          </p:cNvPr>
          <p:cNvPicPr>
            <a:picLocks noChangeAspect="1"/>
          </p:cNvPicPr>
          <p:nvPr/>
        </p:nvPicPr>
        <p:blipFill>
          <a:blip r:embed="rId4">
            <a:extLst>
              <a:ext uri="{28A0092B-C50C-407E-A947-70E740481C1C}">
                <a14:useLocalDpi xmlns:a14="http://schemas.microsoft.com/office/drawing/2010/main" val="0"/>
              </a:ext>
            </a:extLst>
          </a:blip>
          <a:srcRect t="668" b="668"/>
          <a:stretch/>
        </p:blipFill>
        <p:spPr>
          <a:xfrm>
            <a:off x="7359899" y="6431965"/>
            <a:ext cx="1623497" cy="327035"/>
          </a:xfrm>
          <a:prstGeom prst="rect">
            <a:avLst/>
          </a:prstGeom>
          <a:noFill/>
        </p:spPr>
      </p:pic>
      <p:pic>
        <p:nvPicPr>
          <p:cNvPr id="19" name="Picture 18">
            <a:extLst>
              <a:ext uri="{FF2B5EF4-FFF2-40B4-BE49-F238E27FC236}">
                <a16:creationId xmlns:a16="http://schemas.microsoft.com/office/drawing/2014/main" id="{D21A72E5-7846-8637-9841-7FB1F64E69A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508039" y="1161728"/>
            <a:ext cx="4091992" cy="1248804"/>
          </a:xfrm>
          <a:prstGeom prst="rect">
            <a:avLst/>
          </a:prstGeom>
        </p:spPr>
      </p:pic>
      <p:sp>
        <p:nvSpPr>
          <p:cNvPr id="2" name="TextBox 1">
            <a:extLst>
              <a:ext uri="{FF2B5EF4-FFF2-40B4-BE49-F238E27FC236}">
                <a16:creationId xmlns:a16="http://schemas.microsoft.com/office/drawing/2014/main" id="{0087B15A-46A8-ADE5-1145-FD7E6E20E658}"/>
              </a:ext>
            </a:extLst>
          </p:cNvPr>
          <p:cNvSpPr txBox="1"/>
          <p:nvPr/>
        </p:nvSpPr>
        <p:spPr>
          <a:xfrm>
            <a:off x="3763160" y="4553739"/>
            <a:ext cx="5309511" cy="338554"/>
          </a:xfrm>
          <a:prstGeom prst="rect">
            <a:avLst/>
          </a:prstGeom>
          <a:noFill/>
        </p:spPr>
        <p:txBody>
          <a:bodyPr wrap="square" rtlCol="0">
            <a:spAutoFit/>
          </a:bodyPr>
          <a:lstStyle/>
          <a:p>
            <a:pPr algn="ctr" defTabSz="257175">
              <a:spcAft>
                <a:spcPts val="450"/>
              </a:spcAft>
            </a:pPr>
            <a:r>
              <a:rPr lang="en-US" sz="1600" dirty="0">
                <a:solidFill>
                  <a:srgbClr val="974B44"/>
                </a:solidFill>
                <a:latin typeface="Montserrat" pitchFamily="2" charset="77"/>
              </a:rPr>
              <a:t>SUBMITTER NAME, JOB TITLE, COMPANY NAME</a:t>
            </a:r>
          </a:p>
        </p:txBody>
      </p:sp>
    </p:spTree>
    <p:extLst>
      <p:ext uri="{BB962C8B-B14F-4D97-AF65-F5344CB8AC3E}">
        <p14:creationId xmlns:p14="http://schemas.microsoft.com/office/powerpoint/2010/main" val="2614433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47AFB4-C35A-566F-62FC-53C723A6770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209" y="-3736"/>
            <a:ext cx="9153524" cy="6865143"/>
          </a:xfrm>
          <a:prstGeom prst="rect">
            <a:avLst/>
          </a:prstGeom>
        </p:spPr>
      </p:pic>
      <p:grpSp>
        <p:nvGrpSpPr>
          <p:cNvPr id="10" name="Group 7">
            <a:extLst>
              <a:ext uri="{FF2B5EF4-FFF2-40B4-BE49-F238E27FC236}">
                <a16:creationId xmlns:a16="http://schemas.microsoft.com/office/drawing/2014/main" id="{27CFF884-5FDC-D2F2-F8C2-B108BBA29D4D}"/>
              </a:ext>
            </a:extLst>
          </p:cNvPr>
          <p:cNvGrpSpPr/>
          <p:nvPr/>
        </p:nvGrpSpPr>
        <p:grpSpPr>
          <a:xfrm>
            <a:off x="-6210" y="6301721"/>
            <a:ext cx="9144000" cy="559594"/>
            <a:chOff x="0" y="0"/>
            <a:chExt cx="24384000" cy="1609034"/>
          </a:xfrm>
          <a:solidFill>
            <a:srgbClr val="974B44"/>
          </a:solidFill>
        </p:grpSpPr>
        <p:sp>
          <p:nvSpPr>
            <p:cNvPr id="12" name="Freeform 8">
              <a:extLst>
                <a:ext uri="{FF2B5EF4-FFF2-40B4-BE49-F238E27FC236}">
                  <a16:creationId xmlns:a16="http://schemas.microsoft.com/office/drawing/2014/main" id="{ECD77093-CE04-2B87-C635-45742FA62BB8}"/>
                </a:ext>
              </a:extLst>
            </p:cNvPr>
            <p:cNvSpPr/>
            <p:nvPr/>
          </p:nvSpPr>
          <p:spPr>
            <a:xfrm>
              <a:off x="0" y="0"/>
              <a:ext cx="24384000" cy="1609090"/>
            </a:xfrm>
            <a:custGeom>
              <a:avLst/>
              <a:gdLst/>
              <a:ahLst/>
              <a:cxnLst/>
              <a:rect l="l" t="t" r="r" b="b"/>
              <a:pathLst>
                <a:path w="24384000" h="1609090">
                  <a:moveTo>
                    <a:pt x="0" y="0"/>
                  </a:moveTo>
                  <a:lnTo>
                    <a:pt x="24384000" y="0"/>
                  </a:lnTo>
                  <a:lnTo>
                    <a:pt x="24384000" y="1609090"/>
                  </a:lnTo>
                  <a:lnTo>
                    <a:pt x="0" y="1609090"/>
                  </a:lnTo>
                  <a:close/>
                </a:path>
              </a:pathLst>
            </a:custGeom>
            <a:grpFill/>
          </p:spPr>
          <p:txBody>
            <a:bodyPr/>
            <a:lstStyle/>
            <a:p>
              <a:endParaRPr lang="en-AE" dirty="0"/>
            </a:p>
          </p:txBody>
        </p:sp>
      </p:grpSp>
      <p:pic>
        <p:nvPicPr>
          <p:cNvPr id="16" name="Picture 7">
            <a:extLst>
              <a:ext uri="{FF2B5EF4-FFF2-40B4-BE49-F238E27FC236}">
                <a16:creationId xmlns:a16="http://schemas.microsoft.com/office/drawing/2014/main" id="{980DA981-93DE-DA2C-6324-91575B5DAC6E}"/>
              </a:ext>
            </a:extLst>
          </p:cNvPr>
          <p:cNvPicPr>
            <a:picLocks noChangeAspect="1"/>
          </p:cNvPicPr>
          <p:nvPr/>
        </p:nvPicPr>
        <p:blipFill>
          <a:blip r:embed="rId3">
            <a:extLst>
              <a:ext uri="{28A0092B-C50C-407E-A947-70E740481C1C}">
                <a14:useLocalDpi xmlns:a14="http://schemas.microsoft.com/office/drawing/2010/main" val="0"/>
              </a:ext>
            </a:extLst>
          </a:blip>
          <a:srcRect t="668" b="668"/>
          <a:stretch/>
        </p:blipFill>
        <p:spPr>
          <a:xfrm>
            <a:off x="7359899" y="6431965"/>
            <a:ext cx="1623497" cy="327035"/>
          </a:xfrm>
          <a:prstGeom prst="rect">
            <a:avLst/>
          </a:prstGeom>
          <a:noFill/>
        </p:spPr>
      </p:pic>
      <p:sp>
        <p:nvSpPr>
          <p:cNvPr id="11" name="TextBox 10">
            <a:extLst>
              <a:ext uri="{FF2B5EF4-FFF2-40B4-BE49-F238E27FC236}">
                <a16:creationId xmlns:a16="http://schemas.microsoft.com/office/drawing/2014/main" id="{444657CE-1DED-95BF-C207-C8F102D397A3}"/>
              </a:ext>
            </a:extLst>
          </p:cNvPr>
          <p:cNvSpPr txBox="1"/>
          <p:nvPr/>
        </p:nvSpPr>
        <p:spPr>
          <a:xfrm>
            <a:off x="3832855" y="3835058"/>
            <a:ext cx="5309511" cy="646331"/>
          </a:xfrm>
          <a:prstGeom prst="rect">
            <a:avLst/>
          </a:prstGeom>
          <a:noFill/>
        </p:spPr>
        <p:txBody>
          <a:bodyPr wrap="square" rtlCol="0">
            <a:spAutoFit/>
          </a:bodyPr>
          <a:lstStyle/>
          <a:p>
            <a:pPr algn="ctr" defTabSz="257175">
              <a:spcAft>
                <a:spcPts val="450"/>
              </a:spcAft>
            </a:pPr>
            <a:r>
              <a:rPr lang="en-US" b="1" dirty="0">
                <a:solidFill>
                  <a:srgbClr val="974B44"/>
                </a:solidFill>
                <a:latin typeface="Montserrat" pitchFamily="2" charset="77"/>
              </a:rPr>
              <a:t>INSERT: SPEAKER NAME </a:t>
            </a:r>
            <a:br>
              <a:rPr lang="en-US" b="1" dirty="0">
                <a:solidFill>
                  <a:srgbClr val="974B44"/>
                </a:solidFill>
                <a:latin typeface="Montserrat" pitchFamily="2" charset="77"/>
              </a:rPr>
            </a:br>
            <a:r>
              <a:rPr lang="en-US" dirty="0">
                <a:solidFill>
                  <a:srgbClr val="974B44"/>
                </a:solidFill>
                <a:latin typeface="Montserrat" pitchFamily="2" charset="77"/>
              </a:rPr>
              <a:t>COMPANY NAME</a:t>
            </a:r>
          </a:p>
        </p:txBody>
      </p:sp>
      <p:sp>
        <p:nvSpPr>
          <p:cNvPr id="14" name="TextBox 13">
            <a:extLst>
              <a:ext uri="{FF2B5EF4-FFF2-40B4-BE49-F238E27FC236}">
                <a16:creationId xmlns:a16="http://schemas.microsoft.com/office/drawing/2014/main" id="{E1F44EA2-847C-D6D8-7D73-3658B1BDBAA7}"/>
              </a:ext>
            </a:extLst>
          </p:cNvPr>
          <p:cNvSpPr txBox="1"/>
          <p:nvPr/>
        </p:nvSpPr>
        <p:spPr>
          <a:xfrm>
            <a:off x="3831220" y="4550931"/>
            <a:ext cx="5312780" cy="646331"/>
          </a:xfrm>
          <a:prstGeom prst="rect">
            <a:avLst/>
          </a:prstGeom>
          <a:noFill/>
        </p:spPr>
        <p:txBody>
          <a:bodyPr wrap="square" rtlCol="0">
            <a:spAutoFit/>
          </a:bodyPr>
          <a:lstStyle/>
          <a:p>
            <a:pPr algn="ctr" defTabSz="257175">
              <a:spcAft>
                <a:spcPts val="450"/>
              </a:spcAft>
            </a:pPr>
            <a:r>
              <a:rPr lang="en-US" sz="3600" dirty="0">
                <a:solidFill>
                  <a:srgbClr val="6B3130"/>
                </a:solidFill>
                <a:latin typeface="Montserrat" pitchFamily="2" charset="77"/>
                <a:cs typeface="Calibri" panose="020F0502020204030204" pitchFamily="34" charset="0"/>
              </a:rPr>
              <a:t>THANK YOU</a:t>
            </a:r>
          </a:p>
        </p:txBody>
      </p:sp>
      <p:pic>
        <p:nvPicPr>
          <p:cNvPr id="18" name="Picture 17">
            <a:extLst>
              <a:ext uri="{FF2B5EF4-FFF2-40B4-BE49-F238E27FC236}">
                <a16:creationId xmlns:a16="http://schemas.microsoft.com/office/drawing/2014/main" id="{4235A851-A952-A96E-9600-076A1C7054D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441614" y="1525211"/>
            <a:ext cx="4091992" cy="1248804"/>
          </a:xfrm>
          <a:prstGeom prst="rect">
            <a:avLst/>
          </a:prstGeom>
        </p:spPr>
      </p:pic>
      <p:sp>
        <p:nvSpPr>
          <p:cNvPr id="20" name="TextBox 9">
            <a:extLst>
              <a:ext uri="{FF2B5EF4-FFF2-40B4-BE49-F238E27FC236}">
                <a16:creationId xmlns:a16="http://schemas.microsoft.com/office/drawing/2014/main" id="{B29601B3-A0DE-2B55-018E-6C827AD05683}"/>
              </a:ext>
            </a:extLst>
          </p:cNvPr>
          <p:cNvSpPr txBox="1"/>
          <p:nvPr/>
        </p:nvSpPr>
        <p:spPr>
          <a:xfrm>
            <a:off x="-500073" y="6372333"/>
            <a:ext cx="2096790" cy="272126"/>
          </a:xfrm>
          <a:prstGeom prst="rect">
            <a:avLst/>
          </a:prstGeom>
        </p:spPr>
        <p:txBody>
          <a:bodyPr wrap="square" lIns="0" tIns="0" rIns="0" bIns="0" rtlCol="0" anchor="t">
            <a:spAutoFit/>
          </a:bodyPr>
          <a:lstStyle/>
          <a:p>
            <a:pPr algn="r">
              <a:lnSpc>
                <a:spcPts val="2520"/>
              </a:lnSpc>
            </a:pPr>
            <a:r>
              <a:rPr lang="en-US" sz="1000" dirty="0" err="1">
                <a:solidFill>
                  <a:schemeClr val="bg1"/>
                </a:solidFill>
                <a:latin typeface="Montserrat" pitchFamily="2" charset="77"/>
              </a:rPr>
              <a:t>egypes.com</a:t>
            </a:r>
            <a:r>
              <a:rPr lang="en-US" sz="1000" dirty="0">
                <a:solidFill>
                  <a:schemeClr val="bg1"/>
                </a:solidFill>
                <a:latin typeface="Montserrat" pitchFamily="2" charset="77"/>
              </a:rPr>
              <a:t>/awards</a:t>
            </a:r>
          </a:p>
        </p:txBody>
      </p:sp>
      <p:pic>
        <p:nvPicPr>
          <p:cNvPr id="22" name="Picture 21">
            <a:extLst>
              <a:ext uri="{FF2B5EF4-FFF2-40B4-BE49-F238E27FC236}">
                <a16:creationId xmlns:a16="http://schemas.microsoft.com/office/drawing/2014/main" id="{248635F6-0E82-6C26-5AE3-77F1798AB5C5}"/>
              </a:ext>
            </a:extLst>
          </p:cNvPr>
          <p:cNvPicPr>
            <a:picLocks noChangeAspect="1"/>
          </p:cNvPicPr>
          <p:nvPr/>
        </p:nvPicPr>
        <p:blipFill rotWithShape="1">
          <a:blip r:embed="rId5">
            <a:extLst>
              <a:ext uri="{28A0092B-C50C-407E-A947-70E740481C1C}">
                <a14:useLocalDpi xmlns:a14="http://schemas.microsoft.com/office/drawing/2010/main" val="0"/>
              </a:ext>
            </a:extLst>
          </a:blip>
          <a:srcRect l="17310" r="-1980"/>
          <a:stretch/>
        </p:blipFill>
        <p:spPr>
          <a:xfrm>
            <a:off x="-1634" y="1429452"/>
            <a:ext cx="3968974" cy="4703978"/>
          </a:xfrm>
          <a:prstGeom prst="rect">
            <a:avLst/>
          </a:prstGeom>
        </p:spPr>
      </p:pic>
      <p:sp>
        <p:nvSpPr>
          <p:cNvPr id="23" name="TextBox 22">
            <a:extLst>
              <a:ext uri="{FF2B5EF4-FFF2-40B4-BE49-F238E27FC236}">
                <a16:creationId xmlns:a16="http://schemas.microsoft.com/office/drawing/2014/main" id="{4AB09F8F-1630-6D07-5E6A-B9A31F1D043B}"/>
              </a:ext>
            </a:extLst>
          </p:cNvPr>
          <p:cNvSpPr txBox="1"/>
          <p:nvPr/>
        </p:nvSpPr>
        <p:spPr>
          <a:xfrm>
            <a:off x="4831689" y="2719163"/>
            <a:ext cx="3311843" cy="514949"/>
          </a:xfrm>
          <a:prstGeom prst="rect">
            <a:avLst/>
          </a:prstGeom>
          <a:noFill/>
        </p:spPr>
        <p:txBody>
          <a:bodyPr wrap="square" rtlCol="0">
            <a:spAutoFit/>
          </a:bodyPr>
          <a:lstStyle/>
          <a:p>
            <a:pPr algn="ctr"/>
            <a:r>
              <a:rPr lang="en-AE" sz="1400" b="1" dirty="0">
                <a:latin typeface="Montserrat" pitchFamily="2" charset="77"/>
                <a:cs typeface="Gotham Bold" pitchFamily="2" charset="0"/>
              </a:rPr>
              <a:t>WEDNESDAY 21 FEBRUARY 2024</a:t>
            </a:r>
          </a:p>
          <a:p>
            <a:pPr algn="ctr">
              <a:lnSpc>
                <a:spcPts val="1790"/>
              </a:lnSpc>
            </a:pPr>
            <a:r>
              <a:rPr lang="en-AE" sz="1075" dirty="0">
                <a:latin typeface="Montserrat" pitchFamily="2" charset="77"/>
                <a:cs typeface="Gotham Bold" pitchFamily="2" charset="0"/>
              </a:rPr>
              <a:t>EGYPT INTERNATIONAL EXHIBITION CENTER</a:t>
            </a:r>
          </a:p>
        </p:txBody>
      </p:sp>
    </p:spTree>
    <p:extLst>
      <p:ext uri="{BB962C8B-B14F-4D97-AF65-F5344CB8AC3E}">
        <p14:creationId xmlns:p14="http://schemas.microsoft.com/office/powerpoint/2010/main" val="281365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utoShape 4">
            <a:extLst>
              <a:ext uri="{FF2B5EF4-FFF2-40B4-BE49-F238E27FC236}">
                <a16:creationId xmlns:a16="http://schemas.microsoft.com/office/drawing/2014/main" id="{B0B3BAA6-CD6A-53C8-FFB5-BFFC87F7ACAB}"/>
              </a:ext>
            </a:extLst>
          </p:cNvPr>
          <p:cNvSpPr/>
          <p:nvPr/>
        </p:nvSpPr>
        <p:spPr>
          <a:xfrm>
            <a:off x="597393" y="1431895"/>
            <a:ext cx="8227951" cy="0"/>
          </a:xfrm>
          <a:prstGeom prst="line">
            <a:avLst/>
          </a:prstGeom>
          <a:ln w="9525" cap="rnd">
            <a:solidFill>
              <a:srgbClr val="6B3130"/>
            </a:solidFill>
            <a:prstDash val="solid"/>
            <a:headEnd type="none" w="sm" len="sm"/>
            <a:tailEnd type="none" w="sm" len="sm"/>
          </a:ln>
        </p:spPr>
        <p:txBody>
          <a:bodyPr/>
          <a:lstStyle/>
          <a:p>
            <a:endParaRPr lang="en-AE"/>
          </a:p>
        </p:txBody>
      </p:sp>
      <p:grpSp>
        <p:nvGrpSpPr>
          <p:cNvPr id="8" name="Group 7">
            <a:extLst>
              <a:ext uri="{FF2B5EF4-FFF2-40B4-BE49-F238E27FC236}">
                <a16:creationId xmlns:a16="http://schemas.microsoft.com/office/drawing/2014/main" id="{A9AC403D-864B-D64F-6F41-2FA9DC1FC6F3}"/>
              </a:ext>
            </a:extLst>
          </p:cNvPr>
          <p:cNvGrpSpPr/>
          <p:nvPr/>
        </p:nvGrpSpPr>
        <p:grpSpPr>
          <a:xfrm>
            <a:off x="0" y="6298405"/>
            <a:ext cx="9144000" cy="559594"/>
            <a:chOff x="0" y="0"/>
            <a:chExt cx="24384000" cy="1609034"/>
          </a:xfrm>
          <a:solidFill>
            <a:srgbClr val="6B3130"/>
          </a:solidFill>
        </p:grpSpPr>
        <p:sp>
          <p:nvSpPr>
            <p:cNvPr id="9" name="Freeform 8">
              <a:extLst>
                <a:ext uri="{FF2B5EF4-FFF2-40B4-BE49-F238E27FC236}">
                  <a16:creationId xmlns:a16="http://schemas.microsoft.com/office/drawing/2014/main" id="{FBB205DB-70CF-15D7-4730-DA18D06DEBF2}"/>
                </a:ext>
              </a:extLst>
            </p:cNvPr>
            <p:cNvSpPr/>
            <p:nvPr/>
          </p:nvSpPr>
          <p:spPr>
            <a:xfrm>
              <a:off x="0" y="0"/>
              <a:ext cx="24384000" cy="1609090"/>
            </a:xfrm>
            <a:custGeom>
              <a:avLst/>
              <a:gdLst/>
              <a:ahLst/>
              <a:cxnLst/>
              <a:rect l="l" t="t" r="r" b="b"/>
              <a:pathLst>
                <a:path w="24384000" h="1609090">
                  <a:moveTo>
                    <a:pt x="0" y="0"/>
                  </a:moveTo>
                  <a:lnTo>
                    <a:pt x="24384000" y="0"/>
                  </a:lnTo>
                  <a:lnTo>
                    <a:pt x="24384000" y="1609090"/>
                  </a:lnTo>
                  <a:lnTo>
                    <a:pt x="0" y="1609090"/>
                  </a:lnTo>
                  <a:close/>
                </a:path>
              </a:pathLst>
            </a:custGeom>
            <a:grpFill/>
          </p:spPr>
          <p:txBody>
            <a:bodyPr/>
            <a:lstStyle/>
            <a:p>
              <a:endParaRPr lang="en-AE"/>
            </a:p>
          </p:txBody>
        </p:sp>
      </p:grpSp>
      <p:sp>
        <p:nvSpPr>
          <p:cNvPr id="16" name="TextBox 9">
            <a:extLst>
              <a:ext uri="{FF2B5EF4-FFF2-40B4-BE49-F238E27FC236}">
                <a16:creationId xmlns:a16="http://schemas.microsoft.com/office/drawing/2014/main" id="{13A13AB2-0F2A-42CB-88BC-A41FC95CF639}"/>
              </a:ext>
            </a:extLst>
          </p:cNvPr>
          <p:cNvSpPr txBox="1"/>
          <p:nvPr/>
        </p:nvSpPr>
        <p:spPr>
          <a:xfrm>
            <a:off x="6856710" y="6393009"/>
            <a:ext cx="2096790" cy="272126"/>
          </a:xfrm>
          <a:prstGeom prst="rect">
            <a:avLst/>
          </a:prstGeom>
        </p:spPr>
        <p:txBody>
          <a:bodyPr wrap="square" lIns="0" tIns="0" rIns="0" bIns="0" rtlCol="0" anchor="t">
            <a:spAutoFit/>
          </a:bodyPr>
          <a:lstStyle/>
          <a:p>
            <a:pPr algn="r">
              <a:lnSpc>
                <a:spcPts val="2520"/>
              </a:lnSpc>
            </a:pPr>
            <a:r>
              <a:rPr lang="en-US" sz="1000" dirty="0" err="1">
                <a:solidFill>
                  <a:schemeClr val="bg1"/>
                </a:solidFill>
                <a:latin typeface="Montserrat" pitchFamily="2" charset="77"/>
              </a:rPr>
              <a:t>egypes.com</a:t>
            </a:r>
            <a:r>
              <a:rPr lang="en-US" sz="1000" dirty="0">
                <a:solidFill>
                  <a:schemeClr val="bg1"/>
                </a:solidFill>
                <a:latin typeface="Montserrat" pitchFamily="2" charset="77"/>
              </a:rPr>
              <a:t>/awards</a:t>
            </a:r>
          </a:p>
        </p:txBody>
      </p:sp>
      <p:pic>
        <p:nvPicPr>
          <p:cNvPr id="6" name="Picture 5">
            <a:extLst>
              <a:ext uri="{FF2B5EF4-FFF2-40B4-BE49-F238E27FC236}">
                <a16:creationId xmlns:a16="http://schemas.microsoft.com/office/drawing/2014/main" id="{1D3EECE1-71BB-9EFB-CDE7-03F09C1A0A1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902000" y="534786"/>
            <a:ext cx="2006209" cy="612260"/>
          </a:xfrm>
          <a:prstGeom prst="rect">
            <a:avLst/>
          </a:prstGeom>
        </p:spPr>
      </p:pic>
      <p:sp>
        <p:nvSpPr>
          <p:cNvPr id="19" name="TextBox 5">
            <a:extLst>
              <a:ext uri="{FF2B5EF4-FFF2-40B4-BE49-F238E27FC236}">
                <a16:creationId xmlns:a16="http://schemas.microsoft.com/office/drawing/2014/main" id="{8CBA85D4-D963-C52C-6B65-52B2CDC14884}"/>
              </a:ext>
            </a:extLst>
          </p:cNvPr>
          <p:cNvSpPr txBox="1"/>
          <p:nvPr/>
        </p:nvSpPr>
        <p:spPr>
          <a:xfrm>
            <a:off x="597394" y="1716745"/>
            <a:ext cx="8227950" cy="3185487"/>
          </a:xfrm>
          <a:prstGeom prst="rect">
            <a:avLst/>
          </a:prstGeom>
        </p:spPr>
        <p:txBody>
          <a:bodyPr wrap="square" lIns="0" tIns="0" rIns="0" bIns="0" rtlCol="0" anchor="t">
            <a:spAutoFit/>
          </a:bodyPr>
          <a:lstStyle/>
          <a:p>
            <a:pPr marR="0" lvl="0" algn="l" defTabSz="914400" rtl="0" eaLnBrk="1" fontAlgn="auto" latinLnBrk="0" hangingPunct="1">
              <a:lnSpc>
                <a:spcPct val="100000"/>
              </a:lnSpc>
              <a:spcBef>
                <a:spcPts val="0"/>
              </a:spcBef>
              <a:spcAft>
                <a:spcPts val="600"/>
              </a:spcAft>
              <a:buClr>
                <a:srgbClr val="005751"/>
              </a:buClr>
              <a:buSzTx/>
              <a:tabLst/>
              <a:defRPr/>
            </a:pPr>
            <a:r>
              <a:rPr kumimoji="0" lang="en-US" sz="1400" u="none" strike="noStrike" kern="1200" cap="none" spc="0" normalizeH="0" baseline="0" noProof="0" dirty="0">
                <a:ln>
                  <a:noFill/>
                </a:ln>
                <a:solidFill>
                  <a:prstClr val="black"/>
                </a:solidFill>
                <a:effectLst/>
                <a:uLnTx/>
                <a:uFillTx/>
                <a:latin typeface="Montserrat" pitchFamily="2" charset="77"/>
              </a:rPr>
              <a:t>The EGYPES Awards are open to national and international oil, gas and wider energy sector companies, EPC contractors, service providers, OEMs, technology and solution providers and individuals that have noteworthy contributions to inclusion, </a:t>
            </a:r>
            <a:r>
              <a:rPr kumimoji="0" lang="en-US" sz="1400" u="none" strike="noStrike" kern="1200" cap="none" spc="0" normalizeH="0" baseline="0" noProof="0" dirty="0" err="1">
                <a:ln>
                  <a:noFill/>
                </a:ln>
                <a:solidFill>
                  <a:prstClr val="black"/>
                </a:solidFill>
                <a:effectLst/>
                <a:uLnTx/>
                <a:uFillTx/>
                <a:latin typeface="Montserrat" pitchFamily="2" charset="77"/>
              </a:rPr>
              <a:t>diversity,workforce</a:t>
            </a:r>
            <a:r>
              <a:rPr kumimoji="0" lang="en-US" sz="1400" u="none" strike="noStrike" kern="1200" cap="none" spc="0" normalizeH="0" baseline="0" noProof="0" dirty="0">
                <a:ln>
                  <a:noFill/>
                </a:ln>
                <a:solidFill>
                  <a:prstClr val="black"/>
                </a:solidFill>
                <a:effectLst/>
                <a:uLnTx/>
                <a:uFillTx/>
                <a:latin typeface="Montserrat" pitchFamily="2" charset="77"/>
              </a:rPr>
              <a:t> and workplace enhancements and progression.</a:t>
            </a:r>
          </a:p>
          <a:p>
            <a:pPr marR="0" lvl="0" algn="l" defTabSz="914400" rtl="0" eaLnBrk="1" fontAlgn="auto" latinLnBrk="0" hangingPunct="1">
              <a:lnSpc>
                <a:spcPct val="100000"/>
              </a:lnSpc>
              <a:spcBef>
                <a:spcPts val="0"/>
              </a:spcBef>
              <a:spcAft>
                <a:spcPts val="600"/>
              </a:spcAft>
              <a:buClr>
                <a:srgbClr val="005751"/>
              </a:buClr>
              <a:buSzTx/>
              <a:tabLst/>
              <a:defRPr/>
            </a:pPr>
            <a:endParaRPr kumimoji="0" lang="en-US" sz="1400" u="none" strike="noStrike" kern="1200" cap="none" spc="0" normalizeH="0" baseline="0" noProof="0" dirty="0">
              <a:ln>
                <a:noFill/>
              </a:ln>
              <a:solidFill>
                <a:prstClr val="black"/>
              </a:solidFill>
              <a:effectLst/>
              <a:uLnTx/>
              <a:uFillTx/>
              <a:latin typeface="Montserrat" pitchFamily="2" charset="77"/>
            </a:endParaRPr>
          </a:p>
          <a:p>
            <a:pPr marR="0" lvl="0" algn="l" defTabSz="914400" rtl="0" eaLnBrk="1" fontAlgn="auto" latinLnBrk="0" hangingPunct="1">
              <a:lnSpc>
                <a:spcPct val="100000"/>
              </a:lnSpc>
              <a:spcBef>
                <a:spcPts val="0"/>
              </a:spcBef>
              <a:spcAft>
                <a:spcPts val="600"/>
              </a:spcAft>
              <a:buClr>
                <a:srgbClr val="005751"/>
              </a:buClr>
              <a:buSzTx/>
              <a:tabLst/>
              <a:defRPr/>
            </a:pPr>
            <a:r>
              <a:rPr kumimoji="0" lang="en-US" sz="1400" u="none" strike="noStrike" kern="1200" cap="none" spc="0" normalizeH="0" baseline="0" noProof="0" dirty="0">
                <a:ln>
                  <a:noFill/>
                </a:ln>
                <a:solidFill>
                  <a:prstClr val="black"/>
                </a:solidFill>
                <a:effectLst/>
                <a:uLnTx/>
                <a:uFillTx/>
                <a:latin typeface="Montserrat" pitchFamily="2" charset="77"/>
              </a:rPr>
              <a:t>The EGYPES Awards are led by a high-level Awards Jury that review and grade all entries through an unbiased two-stage evaluation process. Following the first round of online evaluations, the Jury selects six shortlisted entries for each category that are invited for face-to-face interviews. After the interviews are completed, the Jury makes a final</a:t>
            </a:r>
          </a:p>
          <a:p>
            <a:pPr marR="0" lvl="0" algn="l" defTabSz="914400" rtl="0" eaLnBrk="1" fontAlgn="auto" latinLnBrk="0" hangingPunct="1">
              <a:lnSpc>
                <a:spcPct val="100000"/>
              </a:lnSpc>
              <a:spcBef>
                <a:spcPts val="0"/>
              </a:spcBef>
              <a:spcAft>
                <a:spcPts val="600"/>
              </a:spcAft>
              <a:buClr>
                <a:srgbClr val="005751"/>
              </a:buClr>
              <a:buSzTx/>
              <a:tabLst/>
              <a:defRPr/>
            </a:pPr>
            <a:r>
              <a:rPr kumimoji="0" lang="en-US" sz="1400" u="none" strike="noStrike" kern="1200" cap="none" spc="0" normalizeH="0" baseline="0" noProof="0" dirty="0">
                <a:ln>
                  <a:noFill/>
                </a:ln>
                <a:solidFill>
                  <a:prstClr val="black"/>
                </a:solidFill>
                <a:effectLst/>
                <a:uLnTx/>
                <a:uFillTx/>
                <a:latin typeface="Montserrat" pitchFamily="2" charset="77"/>
              </a:rPr>
              <a:t>round of evaluations to select four finalists for each category.</a:t>
            </a:r>
          </a:p>
          <a:p>
            <a:pPr marR="0" lvl="0" algn="l" defTabSz="914400" rtl="0" eaLnBrk="1" fontAlgn="auto" latinLnBrk="0" hangingPunct="1">
              <a:lnSpc>
                <a:spcPct val="100000"/>
              </a:lnSpc>
              <a:spcBef>
                <a:spcPts val="0"/>
              </a:spcBef>
              <a:spcAft>
                <a:spcPts val="600"/>
              </a:spcAft>
              <a:buClr>
                <a:srgbClr val="005751"/>
              </a:buClr>
              <a:buSzTx/>
              <a:tabLst/>
              <a:defRPr/>
            </a:pPr>
            <a:endParaRPr kumimoji="0" lang="en-US" sz="1400" u="none" strike="noStrike" kern="1200" cap="none" spc="0" normalizeH="0" baseline="0" noProof="0" dirty="0">
              <a:ln>
                <a:noFill/>
              </a:ln>
              <a:solidFill>
                <a:prstClr val="black"/>
              </a:solidFill>
              <a:effectLst/>
              <a:uLnTx/>
              <a:uFillTx/>
              <a:latin typeface="Montserrat" pitchFamily="2" charset="77"/>
            </a:endParaRPr>
          </a:p>
          <a:p>
            <a:pPr marR="0" lvl="0" algn="l" defTabSz="914400" rtl="0" eaLnBrk="1" fontAlgn="auto" latinLnBrk="0" hangingPunct="1">
              <a:lnSpc>
                <a:spcPct val="100000"/>
              </a:lnSpc>
              <a:spcBef>
                <a:spcPts val="0"/>
              </a:spcBef>
              <a:spcAft>
                <a:spcPts val="600"/>
              </a:spcAft>
              <a:buClr>
                <a:srgbClr val="005751"/>
              </a:buClr>
              <a:buSzTx/>
              <a:tabLst/>
              <a:defRPr/>
            </a:pPr>
            <a:r>
              <a:rPr kumimoji="0" lang="en-US" sz="1400" u="none" strike="noStrike" kern="1200" cap="none" spc="0" normalizeH="0" baseline="0" noProof="0" dirty="0">
                <a:ln>
                  <a:noFill/>
                </a:ln>
                <a:solidFill>
                  <a:prstClr val="black"/>
                </a:solidFill>
                <a:effectLst/>
                <a:uLnTx/>
                <a:uFillTx/>
                <a:latin typeface="Montserrat" pitchFamily="2" charset="77"/>
              </a:rPr>
              <a:t>One winner and one highly commended recipient per category will be announced on Wednesday, 21 February as part of the Equality in Energy Conference.</a:t>
            </a:r>
          </a:p>
        </p:txBody>
      </p:sp>
      <p:sp>
        <p:nvSpPr>
          <p:cNvPr id="20" name="TextBox 37">
            <a:extLst>
              <a:ext uri="{FF2B5EF4-FFF2-40B4-BE49-F238E27FC236}">
                <a16:creationId xmlns:a16="http://schemas.microsoft.com/office/drawing/2014/main" id="{C66B0DD5-9989-2867-E283-0A7FCC4E86B4}"/>
              </a:ext>
            </a:extLst>
          </p:cNvPr>
          <p:cNvSpPr txBox="1"/>
          <p:nvPr/>
        </p:nvSpPr>
        <p:spPr>
          <a:xfrm>
            <a:off x="577984" y="534786"/>
            <a:ext cx="6465530" cy="615553"/>
          </a:xfrm>
          <a:prstGeom prst="rect">
            <a:avLst/>
          </a:prstGeom>
        </p:spPr>
        <p:txBody>
          <a:bodyPr wrap="square" lIns="0" tIns="0" rIns="0" bIns="0" rtlCol="0" anchor="t">
            <a:spAutoFit/>
          </a:bodyPr>
          <a:lstStyle/>
          <a:p>
            <a:pPr>
              <a:defRPr/>
            </a:pPr>
            <a:r>
              <a:rPr lang="en-US" sz="2000" dirty="0">
                <a:solidFill>
                  <a:srgbClr val="974B44"/>
                </a:solidFill>
                <a:latin typeface="Montserrat" pitchFamily="2" charset="77"/>
              </a:rPr>
              <a:t>APPLICATION</a:t>
            </a:r>
            <a:endParaRPr kumimoji="0" lang="en-US" sz="2000" u="none" strike="noStrike" kern="1200" cap="none" spc="0" normalizeH="0" baseline="0" noProof="0" dirty="0">
              <a:ln>
                <a:noFill/>
              </a:ln>
              <a:solidFill>
                <a:srgbClr val="974B44"/>
              </a:solidFill>
              <a:effectLst/>
              <a:uLnTx/>
              <a:uFillTx/>
              <a:latin typeface="Montserrat" pitchFamily="2" charset="77"/>
            </a:endParaRPr>
          </a:p>
          <a:p>
            <a:pPr>
              <a:defRPr/>
            </a:pPr>
            <a:r>
              <a:rPr kumimoji="0" lang="en-US" sz="2000" b="1" u="none" strike="noStrike" kern="1200" cap="none" spc="0" normalizeH="0" baseline="0" noProof="0" dirty="0">
                <a:ln>
                  <a:noFill/>
                </a:ln>
                <a:solidFill>
                  <a:srgbClr val="974B44"/>
                </a:solidFill>
                <a:effectLst/>
                <a:uLnTx/>
                <a:uFillTx/>
                <a:latin typeface="Montserrat" pitchFamily="2" charset="77"/>
              </a:rPr>
              <a:t>GUIDELINES</a:t>
            </a:r>
            <a:endParaRPr lang="en-US" sz="2000" b="1" dirty="0">
              <a:solidFill>
                <a:srgbClr val="974B44"/>
              </a:solidFill>
              <a:latin typeface="Montserrat" pitchFamily="2" charset="77"/>
            </a:endParaRPr>
          </a:p>
        </p:txBody>
      </p:sp>
    </p:spTree>
    <p:extLst>
      <p:ext uri="{BB962C8B-B14F-4D97-AF65-F5344CB8AC3E}">
        <p14:creationId xmlns:p14="http://schemas.microsoft.com/office/powerpoint/2010/main" val="4051169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utoShape 4">
            <a:extLst>
              <a:ext uri="{FF2B5EF4-FFF2-40B4-BE49-F238E27FC236}">
                <a16:creationId xmlns:a16="http://schemas.microsoft.com/office/drawing/2014/main" id="{B0B3BAA6-CD6A-53C8-FFB5-BFFC87F7ACAB}"/>
              </a:ext>
            </a:extLst>
          </p:cNvPr>
          <p:cNvSpPr/>
          <p:nvPr/>
        </p:nvSpPr>
        <p:spPr>
          <a:xfrm>
            <a:off x="597393" y="1431895"/>
            <a:ext cx="8227951" cy="0"/>
          </a:xfrm>
          <a:prstGeom prst="line">
            <a:avLst/>
          </a:prstGeom>
          <a:ln w="9525" cap="rnd">
            <a:solidFill>
              <a:srgbClr val="6B3130"/>
            </a:solidFill>
            <a:prstDash val="solid"/>
            <a:headEnd type="none" w="sm" len="sm"/>
            <a:tailEnd type="none" w="sm" len="sm"/>
          </a:ln>
        </p:spPr>
        <p:txBody>
          <a:bodyPr/>
          <a:lstStyle/>
          <a:p>
            <a:endParaRPr lang="en-AE"/>
          </a:p>
        </p:txBody>
      </p:sp>
      <p:grpSp>
        <p:nvGrpSpPr>
          <p:cNvPr id="8" name="Group 7">
            <a:extLst>
              <a:ext uri="{FF2B5EF4-FFF2-40B4-BE49-F238E27FC236}">
                <a16:creationId xmlns:a16="http://schemas.microsoft.com/office/drawing/2014/main" id="{A9AC403D-864B-D64F-6F41-2FA9DC1FC6F3}"/>
              </a:ext>
            </a:extLst>
          </p:cNvPr>
          <p:cNvGrpSpPr/>
          <p:nvPr/>
        </p:nvGrpSpPr>
        <p:grpSpPr>
          <a:xfrm>
            <a:off x="0" y="6298405"/>
            <a:ext cx="9144000" cy="559594"/>
            <a:chOff x="0" y="0"/>
            <a:chExt cx="24384000" cy="1609034"/>
          </a:xfrm>
          <a:solidFill>
            <a:srgbClr val="6B3130"/>
          </a:solidFill>
        </p:grpSpPr>
        <p:sp>
          <p:nvSpPr>
            <p:cNvPr id="9" name="Freeform 8">
              <a:extLst>
                <a:ext uri="{FF2B5EF4-FFF2-40B4-BE49-F238E27FC236}">
                  <a16:creationId xmlns:a16="http://schemas.microsoft.com/office/drawing/2014/main" id="{FBB205DB-70CF-15D7-4730-DA18D06DEBF2}"/>
                </a:ext>
              </a:extLst>
            </p:cNvPr>
            <p:cNvSpPr/>
            <p:nvPr/>
          </p:nvSpPr>
          <p:spPr>
            <a:xfrm>
              <a:off x="0" y="0"/>
              <a:ext cx="24384000" cy="1609090"/>
            </a:xfrm>
            <a:custGeom>
              <a:avLst/>
              <a:gdLst/>
              <a:ahLst/>
              <a:cxnLst/>
              <a:rect l="l" t="t" r="r" b="b"/>
              <a:pathLst>
                <a:path w="24384000" h="1609090">
                  <a:moveTo>
                    <a:pt x="0" y="0"/>
                  </a:moveTo>
                  <a:lnTo>
                    <a:pt x="24384000" y="0"/>
                  </a:lnTo>
                  <a:lnTo>
                    <a:pt x="24384000" y="1609090"/>
                  </a:lnTo>
                  <a:lnTo>
                    <a:pt x="0" y="1609090"/>
                  </a:lnTo>
                  <a:close/>
                </a:path>
              </a:pathLst>
            </a:custGeom>
            <a:grpFill/>
          </p:spPr>
          <p:txBody>
            <a:bodyPr/>
            <a:lstStyle/>
            <a:p>
              <a:endParaRPr lang="en-AE"/>
            </a:p>
          </p:txBody>
        </p:sp>
      </p:grpSp>
      <p:sp>
        <p:nvSpPr>
          <p:cNvPr id="16" name="TextBox 9">
            <a:extLst>
              <a:ext uri="{FF2B5EF4-FFF2-40B4-BE49-F238E27FC236}">
                <a16:creationId xmlns:a16="http://schemas.microsoft.com/office/drawing/2014/main" id="{13A13AB2-0F2A-42CB-88BC-A41FC95CF639}"/>
              </a:ext>
            </a:extLst>
          </p:cNvPr>
          <p:cNvSpPr txBox="1"/>
          <p:nvPr/>
        </p:nvSpPr>
        <p:spPr>
          <a:xfrm>
            <a:off x="6856710" y="6393009"/>
            <a:ext cx="2096790" cy="272126"/>
          </a:xfrm>
          <a:prstGeom prst="rect">
            <a:avLst/>
          </a:prstGeom>
        </p:spPr>
        <p:txBody>
          <a:bodyPr wrap="square" lIns="0" tIns="0" rIns="0" bIns="0" rtlCol="0" anchor="t">
            <a:spAutoFit/>
          </a:bodyPr>
          <a:lstStyle/>
          <a:p>
            <a:pPr algn="r">
              <a:lnSpc>
                <a:spcPts val="2520"/>
              </a:lnSpc>
            </a:pPr>
            <a:r>
              <a:rPr lang="en-US" sz="1000" dirty="0" err="1">
                <a:solidFill>
                  <a:schemeClr val="bg1"/>
                </a:solidFill>
                <a:latin typeface="Montserrat" pitchFamily="2" charset="77"/>
              </a:rPr>
              <a:t>egypes.com</a:t>
            </a:r>
            <a:r>
              <a:rPr lang="en-US" sz="1000" dirty="0">
                <a:solidFill>
                  <a:schemeClr val="bg1"/>
                </a:solidFill>
                <a:latin typeface="Montserrat" pitchFamily="2" charset="77"/>
              </a:rPr>
              <a:t>/awards</a:t>
            </a:r>
          </a:p>
        </p:txBody>
      </p:sp>
      <p:pic>
        <p:nvPicPr>
          <p:cNvPr id="6" name="Picture 5">
            <a:extLst>
              <a:ext uri="{FF2B5EF4-FFF2-40B4-BE49-F238E27FC236}">
                <a16:creationId xmlns:a16="http://schemas.microsoft.com/office/drawing/2014/main" id="{1D3EECE1-71BB-9EFB-CDE7-03F09C1A0A1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902000" y="534786"/>
            <a:ext cx="2006209" cy="612260"/>
          </a:xfrm>
          <a:prstGeom prst="rect">
            <a:avLst/>
          </a:prstGeom>
        </p:spPr>
      </p:pic>
      <p:sp>
        <p:nvSpPr>
          <p:cNvPr id="19" name="TextBox 5">
            <a:extLst>
              <a:ext uri="{FF2B5EF4-FFF2-40B4-BE49-F238E27FC236}">
                <a16:creationId xmlns:a16="http://schemas.microsoft.com/office/drawing/2014/main" id="{8CBA85D4-D963-C52C-6B65-52B2CDC14884}"/>
              </a:ext>
            </a:extLst>
          </p:cNvPr>
          <p:cNvSpPr txBox="1"/>
          <p:nvPr/>
        </p:nvSpPr>
        <p:spPr>
          <a:xfrm>
            <a:off x="597394" y="1716745"/>
            <a:ext cx="8227950" cy="3185487"/>
          </a:xfrm>
          <a:prstGeom prst="rect">
            <a:avLst/>
          </a:prstGeom>
        </p:spPr>
        <p:txBody>
          <a:bodyPr wrap="square" lIns="0" tIns="0" rIns="0" bIns="0" rtlCol="0" anchor="t">
            <a:spAutoFit/>
          </a:bodyPr>
          <a:lstStyle/>
          <a:p>
            <a:pPr marR="0" lvl="0" algn="l" defTabSz="914400" rtl="0" eaLnBrk="1" fontAlgn="auto" latinLnBrk="0" hangingPunct="1">
              <a:lnSpc>
                <a:spcPct val="100000"/>
              </a:lnSpc>
              <a:spcBef>
                <a:spcPts val="0"/>
              </a:spcBef>
              <a:spcAft>
                <a:spcPts val="600"/>
              </a:spcAft>
              <a:buClr>
                <a:srgbClr val="005751"/>
              </a:buClr>
              <a:buSzTx/>
              <a:tabLst/>
              <a:defRPr/>
            </a:pPr>
            <a:r>
              <a:rPr kumimoji="0" lang="en-US" sz="1400" u="none" strike="noStrike" kern="1200" cap="none" spc="0" normalizeH="0" baseline="0" noProof="0" dirty="0">
                <a:ln>
                  <a:noFill/>
                </a:ln>
                <a:solidFill>
                  <a:prstClr val="black"/>
                </a:solidFill>
                <a:effectLst/>
                <a:uLnTx/>
                <a:uFillTx/>
                <a:latin typeface="Montserrat" pitchFamily="2" charset="77"/>
              </a:rPr>
              <a:t>The EGYPES Awards are open to national and international oil, gas and wider energy sector companies, EPC contractors, service providers, OEMs, technology and solution providers and individuals that have noteworthy contributions to inclusion, </a:t>
            </a:r>
            <a:r>
              <a:rPr kumimoji="0" lang="en-US" sz="1400" u="none" strike="noStrike" kern="1200" cap="none" spc="0" normalizeH="0" baseline="0" noProof="0" dirty="0" err="1">
                <a:ln>
                  <a:noFill/>
                </a:ln>
                <a:solidFill>
                  <a:prstClr val="black"/>
                </a:solidFill>
                <a:effectLst/>
                <a:uLnTx/>
                <a:uFillTx/>
                <a:latin typeface="Montserrat" pitchFamily="2" charset="77"/>
              </a:rPr>
              <a:t>diversity,workforce</a:t>
            </a:r>
            <a:r>
              <a:rPr kumimoji="0" lang="en-US" sz="1400" u="none" strike="noStrike" kern="1200" cap="none" spc="0" normalizeH="0" baseline="0" noProof="0" dirty="0">
                <a:ln>
                  <a:noFill/>
                </a:ln>
                <a:solidFill>
                  <a:prstClr val="black"/>
                </a:solidFill>
                <a:effectLst/>
                <a:uLnTx/>
                <a:uFillTx/>
                <a:latin typeface="Montserrat" pitchFamily="2" charset="77"/>
              </a:rPr>
              <a:t> and workplace enhancements and progression.</a:t>
            </a:r>
          </a:p>
          <a:p>
            <a:pPr marR="0" lvl="0" algn="l" defTabSz="914400" rtl="0" eaLnBrk="1" fontAlgn="auto" latinLnBrk="0" hangingPunct="1">
              <a:lnSpc>
                <a:spcPct val="100000"/>
              </a:lnSpc>
              <a:spcBef>
                <a:spcPts val="0"/>
              </a:spcBef>
              <a:spcAft>
                <a:spcPts val="600"/>
              </a:spcAft>
              <a:buClr>
                <a:srgbClr val="005751"/>
              </a:buClr>
              <a:buSzTx/>
              <a:tabLst/>
              <a:defRPr/>
            </a:pPr>
            <a:endParaRPr kumimoji="0" lang="en-US" sz="1400" u="none" strike="noStrike" kern="1200" cap="none" spc="0" normalizeH="0" baseline="0" noProof="0" dirty="0">
              <a:ln>
                <a:noFill/>
              </a:ln>
              <a:solidFill>
                <a:prstClr val="black"/>
              </a:solidFill>
              <a:effectLst/>
              <a:uLnTx/>
              <a:uFillTx/>
              <a:latin typeface="Montserrat" pitchFamily="2" charset="77"/>
            </a:endParaRPr>
          </a:p>
          <a:p>
            <a:pPr marR="0" lvl="0" algn="l" defTabSz="914400" rtl="0" eaLnBrk="1" fontAlgn="auto" latinLnBrk="0" hangingPunct="1">
              <a:lnSpc>
                <a:spcPct val="100000"/>
              </a:lnSpc>
              <a:spcBef>
                <a:spcPts val="0"/>
              </a:spcBef>
              <a:spcAft>
                <a:spcPts val="600"/>
              </a:spcAft>
              <a:buClr>
                <a:srgbClr val="005751"/>
              </a:buClr>
              <a:buSzTx/>
              <a:tabLst/>
              <a:defRPr/>
            </a:pPr>
            <a:r>
              <a:rPr kumimoji="0" lang="en-US" sz="1400" u="none" strike="noStrike" kern="1200" cap="none" spc="0" normalizeH="0" baseline="0" noProof="0" dirty="0">
                <a:ln>
                  <a:noFill/>
                </a:ln>
                <a:solidFill>
                  <a:prstClr val="black"/>
                </a:solidFill>
                <a:effectLst/>
                <a:uLnTx/>
                <a:uFillTx/>
                <a:latin typeface="Montserrat" pitchFamily="2" charset="77"/>
              </a:rPr>
              <a:t>The EGYPES Awards are led by a high-level Awards Jury that review and grade all entries through an unbiased two-stage evaluation process. Following the first round of online evaluations, the Jury selects six shortlisted entries for each category that are invited for face-to-face interviews. After the interviews are completed, the Jury makes a final</a:t>
            </a:r>
          </a:p>
          <a:p>
            <a:pPr marR="0" lvl="0" algn="l" defTabSz="914400" rtl="0" eaLnBrk="1" fontAlgn="auto" latinLnBrk="0" hangingPunct="1">
              <a:lnSpc>
                <a:spcPct val="100000"/>
              </a:lnSpc>
              <a:spcBef>
                <a:spcPts val="0"/>
              </a:spcBef>
              <a:spcAft>
                <a:spcPts val="600"/>
              </a:spcAft>
              <a:buClr>
                <a:srgbClr val="005751"/>
              </a:buClr>
              <a:buSzTx/>
              <a:tabLst/>
              <a:defRPr/>
            </a:pPr>
            <a:r>
              <a:rPr kumimoji="0" lang="en-US" sz="1400" u="none" strike="noStrike" kern="1200" cap="none" spc="0" normalizeH="0" baseline="0" noProof="0" dirty="0">
                <a:ln>
                  <a:noFill/>
                </a:ln>
                <a:solidFill>
                  <a:prstClr val="black"/>
                </a:solidFill>
                <a:effectLst/>
                <a:uLnTx/>
                <a:uFillTx/>
                <a:latin typeface="Montserrat" pitchFamily="2" charset="77"/>
              </a:rPr>
              <a:t>round of evaluations to select four finalists for each category.</a:t>
            </a:r>
          </a:p>
          <a:p>
            <a:pPr marR="0" lvl="0" algn="l" defTabSz="914400" rtl="0" eaLnBrk="1" fontAlgn="auto" latinLnBrk="0" hangingPunct="1">
              <a:lnSpc>
                <a:spcPct val="100000"/>
              </a:lnSpc>
              <a:spcBef>
                <a:spcPts val="0"/>
              </a:spcBef>
              <a:spcAft>
                <a:spcPts val="600"/>
              </a:spcAft>
              <a:buClr>
                <a:srgbClr val="005751"/>
              </a:buClr>
              <a:buSzTx/>
              <a:tabLst/>
              <a:defRPr/>
            </a:pPr>
            <a:endParaRPr kumimoji="0" lang="en-US" sz="1400" u="none" strike="noStrike" kern="1200" cap="none" spc="0" normalizeH="0" baseline="0" noProof="0" dirty="0">
              <a:ln>
                <a:noFill/>
              </a:ln>
              <a:solidFill>
                <a:prstClr val="black"/>
              </a:solidFill>
              <a:effectLst/>
              <a:uLnTx/>
              <a:uFillTx/>
              <a:latin typeface="Montserrat" pitchFamily="2" charset="77"/>
            </a:endParaRPr>
          </a:p>
          <a:p>
            <a:pPr marR="0" lvl="0" algn="l" defTabSz="914400" rtl="0" eaLnBrk="1" fontAlgn="auto" latinLnBrk="0" hangingPunct="1">
              <a:lnSpc>
                <a:spcPct val="100000"/>
              </a:lnSpc>
              <a:spcBef>
                <a:spcPts val="0"/>
              </a:spcBef>
              <a:spcAft>
                <a:spcPts val="600"/>
              </a:spcAft>
              <a:buClr>
                <a:srgbClr val="005751"/>
              </a:buClr>
              <a:buSzTx/>
              <a:tabLst/>
              <a:defRPr/>
            </a:pPr>
            <a:r>
              <a:rPr kumimoji="0" lang="en-US" sz="1400" u="none" strike="noStrike" kern="1200" cap="none" spc="0" normalizeH="0" baseline="0" noProof="0" dirty="0">
                <a:ln>
                  <a:noFill/>
                </a:ln>
                <a:solidFill>
                  <a:prstClr val="black"/>
                </a:solidFill>
                <a:effectLst/>
                <a:uLnTx/>
                <a:uFillTx/>
                <a:latin typeface="Montserrat" pitchFamily="2" charset="77"/>
              </a:rPr>
              <a:t>One winner and one highly commended recipient per category will be announced on Wednesday, 21 February as part of the Equality in Energy Conference.</a:t>
            </a:r>
          </a:p>
        </p:txBody>
      </p:sp>
      <p:sp>
        <p:nvSpPr>
          <p:cNvPr id="20" name="TextBox 37">
            <a:extLst>
              <a:ext uri="{FF2B5EF4-FFF2-40B4-BE49-F238E27FC236}">
                <a16:creationId xmlns:a16="http://schemas.microsoft.com/office/drawing/2014/main" id="{C66B0DD5-9989-2867-E283-0A7FCC4E86B4}"/>
              </a:ext>
            </a:extLst>
          </p:cNvPr>
          <p:cNvSpPr txBox="1"/>
          <p:nvPr/>
        </p:nvSpPr>
        <p:spPr>
          <a:xfrm>
            <a:off x="577984" y="534786"/>
            <a:ext cx="6465530" cy="615553"/>
          </a:xfrm>
          <a:prstGeom prst="rect">
            <a:avLst/>
          </a:prstGeom>
        </p:spPr>
        <p:txBody>
          <a:bodyPr wrap="square" lIns="0" tIns="0" rIns="0" bIns="0" rtlCol="0" anchor="t">
            <a:spAutoFit/>
          </a:bodyPr>
          <a:lstStyle/>
          <a:p>
            <a:pPr>
              <a:defRPr/>
            </a:pPr>
            <a:r>
              <a:rPr lang="en-US" sz="2000" dirty="0">
                <a:solidFill>
                  <a:srgbClr val="974B44"/>
                </a:solidFill>
                <a:latin typeface="Montserrat" pitchFamily="2" charset="77"/>
              </a:rPr>
              <a:t>IMPORTANT</a:t>
            </a:r>
            <a:endParaRPr kumimoji="0" lang="en-US" sz="2000" u="none" strike="noStrike" kern="1200" cap="none" spc="0" normalizeH="0" baseline="0" noProof="0" dirty="0">
              <a:ln>
                <a:noFill/>
              </a:ln>
              <a:solidFill>
                <a:srgbClr val="974B44"/>
              </a:solidFill>
              <a:effectLst/>
              <a:uLnTx/>
              <a:uFillTx/>
              <a:latin typeface="Montserrat" pitchFamily="2" charset="77"/>
            </a:endParaRPr>
          </a:p>
          <a:p>
            <a:pPr>
              <a:defRPr/>
            </a:pPr>
            <a:r>
              <a:rPr kumimoji="0" lang="en-US" sz="2000" b="1" u="none" strike="noStrike" kern="1200" cap="none" spc="0" normalizeH="0" baseline="0" noProof="0" dirty="0">
                <a:ln>
                  <a:noFill/>
                </a:ln>
                <a:solidFill>
                  <a:srgbClr val="974B44"/>
                </a:solidFill>
                <a:effectLst/>
                <a:uLnTx/>
                <a:uFillTx/>
                <a:latin typeface="Montserrat" pitchFamily="2" charset="77"/>
              </a:rPr>
              <a:t>INFORMATION</a:t>
            </a:r>
            <a:endParaRPr lang="en-US" sz="2000" b="1" dirty="0">
              <a:solidFill>
                <a:srgbClr val="974B44"/>
              </a:solidFill>
              <a:latin typeface="Montserrat" pitchFamily="2" charset="77"/>
            </a:endParaRPr>
          </a:p>
        </p:txBody>
      </p:sp>
    </p:spTree>
    <p:extLst>
      <p:ext uri="{BB962C8B-B14F-4D97-AF65-F5344CB8AC3E}">
        <p14:creationId xmlns:p14="http://schemas.microsoft.com/office/powerpoint/2010/main" val="3992989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utoShape 4">
            <a:extLst>
              <a:ext uri="{FF2B5EF4-FFF2-40B4-BE49-F238E27FC236}">
                <a16:creationId xmlns:a16="http://schemas.microsoft.com/office/drawing/2014/main" id="{B0B3BAA6-CD6A-53C8-FFB5-BFFC87F7ACAB}"/>
              </a:ext>
            </a:extLst>
          </p:cNvPr>
          <p:cNvSpPr/>
          <p:nvPr/>
        </p:nvSpPr>
        <p:spPr>
          <a:xfrm>
            <a:off x="597393" y="1431895"/>
            <a:ext cx="8227951" cy="0"/>
          </a:xfrm>
          <a:prstGeom prst="line">
            <a:avLst/>
          </a:prstGeom>
          <a:ln w="9525" cap="rnd">
            <a:solidFill>
              <a:srgbClr val="6B3130"/>
            </a:solidFill>
            <a:prstDash val="solid"/>
            <a:headEnd type="none" w="sm" len="sm"/>
            <a:tailEnd type="none" w="sm" len="sm"/>
          </a:ln>
        </p:spPr>
        <p:txBody>
          <a:bodyPr/>
          <a:lstStyle/>
          <a:p>
            <a:endParaRPr lang="en-AE"/>
          </a:p>
        </p:txBody>
      </p:sp>
      <p:grpSp>
        <p:nvGrpSpPr>
          <p:cNvPr id="8" name="Group 7">
            <a:extLst>
              <a:ext uri="{FF2B5EF4-FFF2-40B4-BE49-F238E27FC236}">
                <a16:creationId xmlns:a16="http://schemas.microsoft.com/office/drawing/2014/main" id="{A9AC403D-864B-D64F-6F41-2FA9DC1FC6F3}"/>
              </a:ext>
            </a:extLst>
          </p:cNvPr>
          <p:cNvGrpSpPr/>
          <p:nvPr/>
        </p:nvGrpSpPr>
        <p:grpSpPr>
          <a:xfrm>
            <a:off x="0" y="6298405"/>
            <a:ext cx="9144000" cy="559594"/>
            <a:chOff x="0" y="0"/>
            <a:chExt cx="24384000" cy="1609034"/>
          </a:xfrm>
          <a:solidFill>
            <a:srgbClr val="6B3130"/>
          </a:solidFill>
        </p:grpSpPr>
        <p:sp>
          <p:nvSpPr>
            <p:cNvPr id="9" name="Freeform 8">
              <a:extLst>
                <a:ext uri="{FF2B5EF4-FFF2-40B4-BE49-F238E27FC236}">
                  <a16:creationId xmlns:a16="http://schemas.microsoft.com/office/drawing/2014/main" id="{FBB205DB-70CF-15D7-4730-DA18D06DEBF2}"/>
                </a:ext>
              </a:extLst>
            </p:cNvPr>
            <p:cNvSpPr/>
            <p:nvPr/>
          </p:nvSpPr>
          <p:spPr>
            <a:xfrm>
              <a:off x="0" y="0"/>
              <a:ext cx="24384000" cy="1609090"/>
            </a:xfrm>
            <a:custGeom>
              <a:avLst/>
              <a:gdLst/>
              <a:ahLst/>
              <a:cxnLst/>
              <a:rect l="l" t="t" r="r" b="b"/>
              <a:pathLst>
                <a:path w="24384000" h="1609090">
                  <a:moveTo>
                    <a:pt x="0" y="0"/>
                  </a:moveTo>
                  <a:lnTo>
                    <a:pt x="24384000" y="0"/>
                  </a:lnTo>
                  <a:lnTo>
                    <a:pt x="24384000" y="1609090"/>
                  </a:lnTo>
                  <a:lnTo>
                    <a:pt x="0" y="1609090"/>
                  </a:lnTo>
                  <a:close/>
                </a:path>
              </a:pathLst>
            </a:custGeom>
            <a:grpFill/>
          </p:spPr>
          <p:txBody>
            <a:bodyPr/>
            <a:lstStyle/>
            <a:p>
              <a:endParaRPr lang="en-AE"/>
            </a:p>
          </p:txBody>
        </p:sp>
      </p:grpSp>
      <p:sp>
        <p:nvSpPr>
          <p:cNvPr id="16" name="TextBox 9">
            <a:extLst>
              <a:ext uri="{FF2B5EF4-FFF2-40B4-BE49-F238E27FC236}">
                <a16:creationId xmlns:a16="http://schemas.microsoft.com/office/drawing/2014/main" id="{13A13AB2-0F2A-42CB-88BC-A41FC95CF639}"/>
              </a:ext>
            </a:extLst>
          </p:cNvPr>
          <p:cNvSpPr txBox="1"/>
          <p:nvPr/>
        </p:nvSpPr>
        <p:spPr>
          <a:xfrm>
            <a:off x="6856710" y="6393009"/>
            <a:ext cx="2096790" cy="272126"/>
          </a:xfrm>
          <a:prstGeom prst="rect">
            <a:avLst/>
          </a:prstGeom>
        </p:spPr>
        <p:txBody>
          <a:bodyPr wrap="square" lIns="0" tIns="0" rIns="0" bIns="0" rtlCol="0" anchor="t">
            <a:spAutoFit/>
          </a:bodyPr>
          <a:lstStyle/>
          <a:p>
            <a:pPr algn="r">
              <a:lnSpc>
                <a:spcPts val="2520"/>
              </a:lnSpc>
            </a:pPr>
            <a:r>
              <a:rPr lang="en-US" sz="1000" dirty="0" err="1">
                <a:solidFill>
                  <a:schemeClr val="bg1"/>
                </a:solidFill>
                <a:latin typeface="Montserrat" pitchFamily="2" charset="77"/>
              </a:rPr>
              <a:t>egypes.com</a:t>
            </a:r>
            <a:r>
              <a:rPr lang="en-US" sz="1000" dirty="0">
                <a:solidFill>
                  <a:schemeClr val="bg1"/>
                </a:solidFill>
                <a:latin typeface="Montserrat" pitchFamily="2" charset="77"/>
              </a:rPr>
              <a:t>/awards</a:t>
            </a:r>
          </a:p>
        </p:txBody>
      </p:sp>
      <p:pic>
        <p:nvPicPr>
          <p:cNvPr id="6" name="Picture 5">
            <a:extLst>
              <a:ext uri="{FF2B5EF4-FFF2-40B4-BE49-F238E27FC236}">
                <a16:creationId xmlns:a16="http://schemas.microsoft.com/office/drawing/2014/main" id="{1D3EECE1-71BB-9EFB-CDE7-03F09C1A0A1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902000" y="534786"/>
            <a:ext cx="2006209" cy="612260"/>
          </a:xfrm>
          <a:prstGeom prst="rect">
            <a:avLst/>
          </a:prstGeom>
        </p:spPr>
      </p:pic>
      <p:sp>
        <p:nvSpPr>
          <p:cNvPr id="19" name="TextBox 5">
            <a:extLst>
              <a:ext uri="{FF2B5EF4-FFF2-40B4-BE49-F238E27FC236}">
                <a16:creationId xmlns:a16="http://schemas.microsoft.com/office/drawing/2014/main" id="{8CBA85D4-D963-C52C-6B65-52B2CDC14884}"/>
              </a:ext>
            </a:extLst>
          </p:cNvPr>
          <p:cNvSpPr txBox="1"/>
          <p:nvPr/>
        </p:nvSpPr>
        <p:spPr>
          <a:xfrm>
            <a:off x="597394" y="1716745"/>
            <a:ext cx="8227950" cy="3693319"/>
          </a:xfrm>
          <a:prstGeom prst="rect">
            <a:avLst/>
          </a:prstGeom>
        </p:spPr>
        <p:txBody>
          <a:bodyPr wrap="square" lIns="0" tIns="0" rIns="0" bIns="0" rtlCol="0" anchor="t">
            <a:spAutoFit/>
          </a:bodyPr>
          <a:lstStyle/>
          <a:p>
            <a:pPr marR="0" lvl="0" algn="l" defTabSz="914400" rtl="0" eaLnBrk="1" fontAlgn="auto" latinLnBrk="0" hangingPunct="1">
              <a:lnSpc>
                <a:spcPct val="100000"/>
              </a:lnSpc>
              <a:spcBef>
                <a:spcPts val="0"/>
              </a:spcBef>
              <a:spcAft>
                <a:spcPts val="600"/>
              </a:spcAft>
              <a:buClr>
                <a:srgbClr val="005751"/>
              </a:buClr>
              <a:buSzTx/>
              <a:tabLst/>
              <a:defRPr/>
            </a:pPr>
            <a:r>
              <a:rPr kumimoji="0" lang="en-US" sz="1400" b="1" u="none" strike="noStrike" kern="1200" cap="none" spc="0" normalizeH="0" baseline="0" noProof="0" dirty="0">
                <a:ln>
                  <a:noFill/>
                </a:ln>
                <a:solidFill>
                  <a:prstClr val="black"/>
                </a:solidFill>
                <a:effectLst/>
                <a:uLnTx/>
                <a:uFillTx/>
                <a:latin typeface="Montserrat" pitchFamily="2" charset="77"/>
              </a:rPr>
              <a:t>ORIGINALITY AND QUALITY OF THE ENTRY (30%)</a:t>
            </a:r>
          </a:p>
          <a:p>
            <a:pPr marR="0" lvl="0" algn="l" defTabSz="914400" rtl="0" eaLnBrk="1" fontAlgn="auto" latinLnBrk="0" hangingPunct="1">
              <a:lnSpc>
                <a:spcPct val="100000"/>
              </a:lnSpc>
              <a:spcBef>
                <a:spcPts val="0"/>
              </a:spcBef>
              <a:spcAft>
                <a:spcPts val="600"/>
              </a:spcAft>
              <a:buClr>
                <a:srgbClr val="005751"/>
              </a:buClr>
              <a:buSzTx/>
              <a:tabLst/>
              <a:defRPr/>
            </a:pPr>
            <a:r>
              <a:rPr kumimoji="0" lang="en-US" sz="1400" u="none" strike="noStrike" kern="1200" cap="none" spc="0" normalizeH="0" baseline="0" noProof="0" dirty="0">
                <a:ln>
                  <a:noFill/>
                </a:ln>
                <a:solidFill>
                  <a:prstClr val="black"/>
                </a:solidFill>
                <a:effectLst/>
                <a:uLnTx/>
                <a:uFillTx/>
                <a:latin typeface="Montserrat" pitchFamily="2" charset="77"/>
              </a:rPr>
              <a:t>While Global Equality in Energy Awards highlight professional and personal achievements, this evaluation criteria is all about how original your entry is. How are you presenting your story?</a:t>
            </a:r>
            <a:br>
              <a:rPr kumimoji="0" lang="en-US" sz="1400" u="none" strike="noStrike" kern="1200" cap="none" spc="0" normalizeH="0" baseline="0" noProof="0" dirty="0">
                <a:ln>
                  <a:noFill/>
                </a:ln>
                <a:solidFill>
                  <a:prstClr val="black"/>
                </a:solidFill>
                <a:effectLst/>
                <a:uLnTx/>
                <a:uFillTx/>
                <a:latin typeface="Montserrat" pitchFamily="2" charset="77"/>
              </a:rPr>
            </a:br>
            <a:endParaRPr kumimoji="0" lang="en-US" sz="1400" u="none" strike="noStrike" kern="1200" cap="none" spc="0" normalizeH="0" baseline="0" noProof="0" dirty="0">
              <a:ln>
                <a:noFill/>
              </a:ln>
              <a:solidFill>
                <a:prstClr val="black"/>
              </a:solidFill>
              <a:effectLst/>
              <a:uLnTx/>
              <a:uFillTx/>
              <a:latin typeface="Montserrat" pitchFamily="2" charset="77"/>
            </a:endParaRPr>
          </a:p>
          <a:p>
            <a:pPr marR="0" lvl="0" algn="l" defTabSz="914400" rtl="0" eaLnBrk="1" fontAlgn="auto" latinLnBrk="0" hangingPunct="1">
              <a:lnSpc>
                <a:spcPct val="100000"/>
              </a:lnSpc>
              <a:spcBef>
                <a:spcPts val="0"/>
              </a:spcBef>
              <a:spcAft>
                <a:spcPts val="600"/>
              </a:spcAft>
              <a:buClr>
                <a:srgbClr val="005751"/>
              </a:buClr>
              <a:buSzTx/>
              <a:tabLst/>
              <a:defRPr/>
            </a:pPr>
            <a:r>
              <a:rPr kumimoji="0" lang="en-US" sz="1400" b="1" u="none" strike="noStrike" kern="1200" cap="none" spc="0" normalizeH="0" baseline="0" noProof="0" dirty="0">
                <a:ln>
                  <a:noFill/>
                </a:ln>
                <a:solidFill>
                  <a:prstClr val="black"/>
                </a:solidFill>
                <a:effectLst/>
                <a:uLnTx/>
                <a:uFillTx/>
                <a:latin typeface="Montserrat" pitchFamily="2" charset="77"/>
              </a:rPr>
              <a:t>MEASURABLE ACHIEVEMENTS AND SIGNIFICANT INDICATORS OF PROGRESS (40%)</a:t>
            </a:r>
          </a:p>
          <a:p>
            <a:pPr marR="0" lvl="0" algn="l" defTabSz="914400" rtl="0" eaLnBrk="1" fontAlgn="auto" latinLnBrk="0" hangingPunct="1">
              <a:lnSpc>
                <a:spcPct val="100000"/>
              </a:lnSpc>
              <a:spcBef>
                <a:spcPts val="0"/>
              </a:spcBef>
              <a:spcAft>
                <a:spcPts val="600"/>
              </a:spcAft>
              <a:buClr>
                <a:srgbClr val="005751"/>
              </a:buClr>
              <a:buSzTx/>
              <a:tabLst/>
              <a:defRPr/>
            </a:pPr>
            <a:r>
              <a:rPr kumimoji="0" lang="en-US" sz="1400" u="none" strike="noStrike" kern="1200" cap="none" spc="0" normalizeH="0" baseline="0" noProof="0" dirty="0">
                <a:ln>
                  <a:noFill/>
                </a:ln>
                <a:solidFill>
                  <a:prstClr val="black"/>
                </a:solidFill>
                <a:effectLst/>
                <a:uLnTx/>
                <a:uFillTx/>
                <a:latin typeface="Montserrat" pitchFamily="2" charset="77"/>
              </a:rPr>
              <a:t>Please highlight the credibility of your talent-nurture initiative/s. These could be related to your initiative/s planning and strategy, purpose, effectiveness and/or impact. If you have recently undertaken a review of the initiative/s outcomes, this information will be regarded.</a:t>
            </a:r>
          </a:p>
          <a:p>
            <a:pPr marR="0" lvl="0" algn="l" defTabSz="914400" rtl="0" eaLnBrk="1" fontAlgn="auto" latinLnBrk="0" hangingPunct="1">
              <a:lnSpc>
                <a:spcPct val="100000"/>
              </a:lnSpc>
              <a:spcBef>
                <a:spcPts val="0"/>
              </a:spcBef>
              <a:spcAft>
                <a:spcPts val="600"/>
              </a:spcAft>
              <a:buClr>
                <a:srgbClr val="005751"/>
              </a:buClr>
              <a:buSzTx/>
              <a:tabLst/>
              <a:defRPr/>
            </a:pPr>
            <a:endParaRPr kumimoji="0" lang="en-US" sz="1400" u="none" strike="noStrike" kern="1200" cap="none" spc="0" normalizeH="0" baseline="0" noProof="0" dirty="0">
              <a:ln>
                <a:noFill/>
              </a:ln>
              <a:solidFill>
                <a:prstClr val="black"/>
              </a:solidFill>
              <a:effectLst/>
              <a:uLnTx/>
              <a:uFillTx/>
              <a:latin typeface="Montserrat" pitchFamily="2" charset="77"/>
            </a:endParaRPr>
          </a:p>
          <a:p>
            <a:pPr marR="0" lvl="0" algn="l" defTabSz="914400" rtl="0" eaLnBrk="1" fontAlgn="auto" latinLnBrk="0" hangingPunct="1">
              <a:lnSpc>
                <a:spcPct val="100000"/>
              </a:lnSpc>
              <a:spcBef>
                <a:spcPts val="0"/>
              </a:spcBef>
              <a:spcAft>
                <a:spcPts val="600"/>
              </a:spcAft>
              <a:buClr>
                <a:srgbClr val="005751"/>
              </a:buClr>
              <a:buSzTx/>
              <a:tabLst/>
              <a:defRPr/>
            </a:pPr>
            <a:r>
              <a:rPr kumimoji="0" lang="en-US" sz="1400" b="1" u="none" strike="noStrike" kern="1200" cap="none" spc="0" normalizeH="0" baseline="0" noProof="0" dirty="0">
                <a:ln>
                  <a:noFill/>
                </a:ln>
                <a:solidFill>
                  <a:prstClr val="black"/>
                </a:solidFill>
                <a:effectLst/>
                <a:uLnTx/>
                <a:uFillTx/>
                <a:latin typeface="Montserrat" pitchFamily="2" charset="77"/>
              </a:rPr>
              <a:t>RESEARCH AND DEVELOPMENT, AND INDUSTRY KNOW-HOW (30%)</a:t>
            </a:r>
          </a:p>
          <a:p>
            <a:pPr marR="0" lvl="0" algn="l" defTabSz="914400" rtl="0" eaLnBrk="1" fontAlgn="auto" latinLnBrk="0" hangingPunct="1">
              <a:lnSpc>
                <a:spcPct val="100000"/>
              </a:lnSpc>
              <a:spcBef>
                <a:spcPts val="0"/>
              </a:spcBef>
              <a:spcAft>
                <a:spcPts val="600"/>
              </a:spcAft>
              <a:buClr>
                <a:srgbClr val="005751"/>
              </a:buClr>
              <a:buSzTx/>
              <a:tabLst/>
              <a:defRPr/>
            </a:pPr>
            <a:r>
              <a:rPr kumimoji="0" lang="en-US" sz="1400" u="none" strike="noStrike" kern="1200" cap="none" spc="0" normalizeH="0" baseline="0" noProof="0" dirty="0">
                <a:ln>
                  <a:noFill/>
                </a:ln>
                <a:solidFill>
                  <a:prstClr val="black"/>
                </a:solidFill>
                <a:effectLst/>
                <a:uLnTx/>
                <a:uFillTx/>
                <a:latin typeface="Montserrat" pitchFamily="2" charset="77"/>
              </a:rPr>
              <a:t>Please highlight your expertise in energy transformation and reason for talent empowerment. Projects included within the entry must have a direct or indirect impact on the energy sector, the workforce and the </a:t>
            </a:r>
            <a:r>
              <a:rPr kumimoji="0" lang="en-US" sz="1400" u="none" strike="noStrike" kern="1200" cap="none" spc="0" normalizeH="0" baseline="0" noProof="0" dirty="0" err="1">
                <a:ln>
                  <a:noFill/>
                </a:ln>
                <a:solidFill>
                  <a:prstClr val="black"/>
                </a:solidFill>
                <a:effectLst/>
                <a:uLnTx/>
                <a:uFillTx/>
                <a:latin typeface="Montserrat" pitchFamily="2" charset="77"/>
              </a:rPr>
              <a:t>organisation</a:t>
            </a:r>
            <a:r>
              <a:rPr kumimoji="0" lang="en-US" sz="1400" u="none" strike="noStrike" kern="1200" cap="none" spc="0" normalizeH="0" baseline="0" noProof="0" dirty="0">
                <a:ln>
                  <a:noFill/>
                </a:ln>
                <a:solidFill>
                  <a:prstClr val="black"/>
                </a:solidFill>
                <a:effectLst/>
                <a:uLnTx/>
                <a:uFillTx/>
                <a:latin typeface="Montserrat" pitchFamily="2" charset="77"/>
              </a:rPr>
              <a:t>. The geographical focus of the impact can be regional or international.</a:t>
            </a:r>
          </a:p>
        </p:txBody>
      </p:sp>
      <p:sp>
        <p:nvSpPr>
          <p:cNvPr id="20" name="TextBox 37">
            <a:extLst>
              <a:ext uri="{FF2B5EF4-FFF2-40B4-BE49-F238E27FC236}">
                <a16:creationId xmlns:a16="http://schemas.microsoft.com/office/drawing/2014/main" id="{C66B0DD5-9989-2867-E283-0A7FCC4E86B4}"/>
              </a:ext>
            </a:extLst>
          </p:cNvPr>
          <p:cNvSpPr txBox="1"/>
          <p:nvPr/>
        </p:nvSpPr>
        <p:spPr>
          <a:xfrm>
            <a:off x="577984" y="534786"/>
            <a:ext cx="6465530" cy="615553"/>
          </a:xfrm>
          <a:prstGeom prst="rect">
            <a:avLst/>
          </a:prstGeom>
        </p:spPr>
        <p:txBody>
          <a:bodyPr wrap="square" lIns="0" tIns="0" rIns="0" bIns="0" rtlCol="0" anchor="t">
            <a:spAutoFit/>
          </a:bodyPr>
          <a:lstStyle/>
          <a:p>
            <a:pPr>
              <a:defRPr/>
            </a:pPr>
            <a:r>
              <a:rPr kumimoji="0" lang="en-US" sz="2000" u="none" strike="noStrike" kern="1200" cap="none" spc="0" normalizeH="0" baseline="0" noProof="0" dirty="0">
                <a:ln>
                  <a:noFill/>
                </a:ln>
                <a:solidFill>
                  <a:srgbClr val="974B44"/>
                </a:solidFill>
                <a:effectLst/>
                <a:uLnTx/>
                <a:uFillTx/>
                <a:latin typeface="Montserrat" pitchFamily="2" charset="77"/>
              </a:rPr>
              <a:t>EVALUATION</a:t>
            </a:r>
          </a:p>
          <a:p>
            <a:pPr>
              <a:defRPr/>
            </a:pPr>
            <a:r>
              <a:rPr kumimoji="0" lang="en-US" sz="2000" b="1" u="none" strike="noStrike" kern="1200" cap="none" spc="0" normalizeH="0" baseline="0" noProof="0" dirty="0">
                <a:ln>
                  <a:noFill/>
                </a:ln>
                <a:solidFill>
                  <a:srgbClr val="974B44"/>
                </a:solidFill>
                <a:effectLst/>
                <a:uLnTx/>
                <a:uFillTx/>
                <a:latin typeface="Montserrat" pitchFamily="2" charset="77"/>
              </a:rPr>
              <a:t>CRITERIA</a:t>
            </a:r>
            <a:endParaRPr lang="en-US" sz="2000" b="1" dirty="0">
              <a:solidFill>
                <a:srgbClr val="974B44"/>
              </a:solidFill>
              <a:latin typeface="Montserrat" pitchFamily="2" charset="77"/>
            </a:endParaRPr>
          </a:p>
        </p:txBody>
      </p:sp>
    </p:spTree>
    <p:extLst>
      <p:ext uri="{BB962C8B-B14F-4D97-AF65-F5344CB8AC3E}">
        <p14:creationId xmlns:p14="http://schemas.microsoft.com/office/powerpoint/2010/main" val="4280273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utoShape 4">
            <a:extLst>
              <a:ext uri="{FF2B5EF4-FFF2-40B4-BE49-F238E27FC236}">
                <a16:creationId xmlns:a16="http://schemas.microsoft.com/office/drawing/2014/main" id="{B0B3BAA6-CD6A-53C8-FFB5-BFFC87F7ACAB}"/>
              </a:ext>
            </a:extLst>
          </p:cNvPr>
          <p:cNvSpPr/>
          <p:nvPr/>
        </p:nvSpPr>
        <p:spPr>
          <a:xfrm>
            <a:off x="597393" y="1431895"/>
            <a:ext cx="8227951" cy="0"/>
          </a:xfrm>
          <a:prstGeom prst="line">
            <a:avLst/>
          </a:prstGeom>
          <a:ln w="9525" cap="rnd">
            <a:solidFill>
              <a:srgbClr val="6B3130"/>
            </a:solidFill>
            <a:prstDash val="solid"/>
            <a:headEnd type="none" w="sm" len="sm"/>
            <a:tailEnd type="none" w="sm" len="sm"/>
          </a:ln>
        </p:spPr>
        <p:txBody>
          <a:bodyPr/>
          <a:lstStyle/>
          <a:p>
            <a:endParaRPr lang="en-AE"/>
          </a:p>
        </p:txBody>
      </p:sp>
      <p:grpSp>
        <p:nvGrpSpPr>
          <p:cNvPr id="8" name="Group 7">
            <a:extLst>
              <a:ext uri="{FF2B5EF4-FFF2-40B4-BE49-F238E27FC236}">
                <a16:creationId xmlns:a16="http://schemas.microsoft.com/office/drawing/2014/main" id="{A9AC403D-864B-D64F-6F41-2FA9DC1FC6F3}"/>
              </a:ext>
            </a:extLst>
          </p:cNvPr>
          <p:cNvGrpSpPr/>
          <p:nvPr/>
        </p:nvGrpSpPr>
        <p:grpSpPr>
          <a:xfrm>
            <a:off x="0" y="6298405"/>
            <a:ext cx="9144000" cy="559594"/>
            <a:chOff x="0" y="0"/>
            <a:chExt cx="24384000" cy="1609034"/>
          </a:xfrm>
          <a:solidFill>
            <a:srgbClr val="6B3130"/>
          </a:solidFill>
        </p:grpSpPr>
        <p:sp>
          <p:nvSpPr>
            <p:cNvPr id="9" name="Freeform 8">
              <a:extLst>
                <a:ext uri="{FF2B5EF4-FFF2-40B4-BE49-F238E27FC236}">
                  <a16:creationId xmlns:a16="http://schemas.microsoft.com/office/drawing/2014/main" id="{FBB205DB-70CF-15D7-4730-DA18D06DEBF2}"/>
                </a:ext>
              </a:extLst>
            </p:cNvPr>
            <p:cNvSpPr/>
            <p:nvPr/>
          </p:nvSpPr>
          <p:spPr>
            <a:xfrm>
              <a:off x="0" y="0"/>
              <a:ext cx="24384000" cy="1609090"/>
            </a:xfrm>
            <a:custGeom>
              <a:avLst/>
              <a:gdLst/>
              <a:ahLst/>
              <a:cxnLst/>
              <a:rect l="l" t="t" r="r" b="b"/>
              <a:pathLst>
                <a:path w="24384000" h="1609090">
                  <a:moveTo>
                    <a:pt x="0" y="0"/>
                  </a:moveTo>
                  <a:lnTo>
                    <a:pt x="24384000" y="0"/>
                  </a:lnTo>
                  <a:lnTo>
                    <a:pt x="24384000" y="1609090"/>
                  </a:lnTo>
                  <a:lnTo>
                    <a:pt x="0" y="1609090"/>
                  </a:lnTo>
                  <a:close/>
                </a:path>
              </a:pathLst>
            </a:custGeom>
            <a:grpFill/>
          </p:spPr>
          <p:txBody>
            <a:bodyPr/>
            <a:lstStyle/>
            <a:p>
              <a:endParaRPr lang="en-AE"/>
            </a:p>
          </p:txBody>
        </p:sp>
      </p:grpSp>
      <p:sp>
        <p:nvSpPr>
          <p:cNvPr id="16" name="TextBox 9">
            <a:extLst>
              <a:ext uri="{FF2B5EF4-FFF2-40B4-BE49-F238E27FC236}">
                <a16:creationId xmlns:a16="http://schemas.microsoft.com/office/drawing/2014/main" id="{13A13AB2-0F2A-42CB-88BC-A41FC95CF639}"/>
              </a:ext>
            </a:extLst>
          </p:cNvPr>
          <p:cNvSpPr txBox="1"/>
          <p:nvPr/>
        </p:nvSpPr>
        <p:spPr>
          <a:xfrm>
            <a:off x="6856710" y="6393009"/>
            <a:ext cx="2096790" cy="272126"/>
          </a:xfrm>
          <a:prstGeom prst="rect">
            <a:avLst/>
          </a:prstGeom>
        </p:spPr>
        <p:txBody>
          <a:bodyPr wrap="square" lIns="0" tIns="0" rIns="0" bIns="0" rtlCol="0" anchor="t">
            <a:spAutoFit/>
          </a:bodyPr>
          <a:lstStyle/>
          <a:p>
            <a:pPr algn="r">
              <a:lnSpc>
                <a:spcPts val="2520"/>
              </a:lnSpc>
            </a:pPr>
            <a:r>
              <a:rPr lang="en-US" sz="1000" dirty="0" err="1">
                <a:solidFill>
                  <a:schemeClr val="bg1"/>
                </a:solidFill>
                <a:latin typeface="Montserrat" pitchFamily="2" charset="77"/>
              </a:rPr>
              <a:t>egypes.com</a:t>
            </a:r>
            <a:r>
              <a:rPr lang="en-US" sz="1000" dirty="0">
                <a:solidFill>
                  <a:schemeClr val="bg1"/>
                </a:solidFill>
                <a:latin typeface="Montserrat" pitchFamily="2" charset="77"/>
              </a:rPr>
              <a:t>/awards</a:t>
            </a:r>
          </a:p>
        </p:txBody>
      </p:sp>
      <p:pic>
        <p:nvPicPr>
          <p:cNvPr id="6" name="Picture 5">
            <a:extLst>
              <a:ext uri="{FF2B5EF4-FFF2-40B4-BE49-F238E27FC236}">
                <a16:creationId xmlns:a16="http://schemas.microsoft.com/office/drawing/2014/main" id="{1D3EECE1-71BB-9EFB-CDE7-03F09C1A0A1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902000" y="534786"/>
            <a:ext cx="2006209" cy="612260"/>
          </a:xfrm>
          <a:prstGeom prst="rect">
            <a:avLst/>
          </a:prstGeom>
        </p:spPr>
      </p:pic>
      <p:sp>
        <p:nvSpPr>
          <p:cNvPr id="19" name="TextBox 5">
            <a:extLst>
              <a:ext uri="{FF2B5EF4-FFF2-40B4-BE49-F238E27FC236}">
                <a16:creationId xmlns:a16="http://schemas.microsoft.com/office/drawing/2014/main" id="{8CBA85D4-D963-C52C-6B65-52B2CDC14884}"/>
              </a:ext>
            </a:extLst>
          </p:cNvPr>
          <p:cNvSpPr txBox="1"/>
          <p:nvPr/>
        </p:nvSpPr>
        <p:spPr>
          <a:xfrm>
            <a:off x="597394" y="1716745"/>
            <a:ext cx="8227950" cy="3862596"/>
          </a:xfrm>
          <a:prstGeom prst="rect">
            <a:avLst/>
          </a:prstGeom>
        </p:spPr>
        <p:txBody>
          <a:bodyPr wrap="square" lIns="0" tIns="0" rIns="0" bIns="0" rtlCol="0" anchor="t">
            <a:spAutoFit/>
          </a:bodyPr>
          <a:lstStyle/>
          <a:p>
            <a:pPr marL="285750" marR="0" lvl="0" indent="-285750" algn="l" defTabSz="914400" rtl="0" eaLnBrk="1" fontAlgn="auto" latinLnBrk="0" hangingPunct="1">
              <a:lnSpc>
                <a:spcPct val="100000"/>
              </a:lnSpc>
              <a:spcBef>
                <a:spcPts val="0"/>
              </a:spcBef>
              <a:spcAft>
                <a:spcPts val="600"/>
              </a:spcAft>
              <a:buClr>
                <a:srgbClr val="005751"/>
              </a:buClr>
              <a:buSzTx/>
              <a:buFont typeface="Arial" panose="020B0604020202020204" pitchFamily="34" charset="0"/>
              <a:buChar char="•"/>
              <a:tabLst/>
              <a:defRPr/>
            </a:pPr>
            <a:r>
              <a:rPr kumimoji="0" lang="en-GB" sz="1400" u="none" strike="noStrike" kern="1200" cap="none" spc="0" normalizeH="0" baseline="0" noProof="0" dirty="0">
                <a:ln>
                  <a:noFill/>
                </a:ln>
                <a:solidFill>
                  <a:prstClr val="black"/>
                </a:solidFill>
                <a:effectLst/>
                <a:uLnTx/>
                <a:uFillTx/>
                <a:latin typeface="Montserrat" pitchFamily="2" charset="77"/>
              </a:rPr>
              <a:t>On the very first slide please specify your name, job title and the company name</a:t>
            </a:r>
          </a:p>
          <a:p>
            <a:pPr marL="285750" marR="0" lvl="0" indent="-285750" algn="l" defTabSz="914400" rtl="0" eaLnBrk="1" fontAlgn="auto" latinLnBrk="0" hangingPunct="1">
              <a:lnSpc>
                <a:spcPct val="100000"/>
              </a:lnSpc>
              <a:spcBef>
                <a:spcPts val="0"/>
              </a:spcBef>
              <a:spcAft>
                <a:spcPts val="600"/>
              </a:spcAft>
              <a:buClr>
                <a:srgbClr val="005751"/>
              </a:buClr>
              <a:buSzTx/>
              <a:buFont typeface="Arial" panose="020B0604020202020204" pitchFamily="34" charset="0"/>
              <a:buChar char="•"/>
              <a:tabLst/>
              <a:defRPr/>
            </a:pPr>
            <a:r>
              <a:rPr kumimoji="0" lang="en-GB" sz="1400" u="none" strike="noStrike" kern="1200" cap="none" spc="0" normalizeH="0" baseline="0" noProof="0" dirty="0">
                <a:ln>
                  <a:noFill/>
                </a:ln>
                <a:solidFill>
                  <a:prstClr val="black"/>
                </a:solidFill>
                <a:effectLst/>
                <a:uLnTx/>
                <a:uFillTx/>
                <a:latin typeface="Montserrat" pitchFamily="2" charset="77"/>
              </a:rPr>
              <a:t>Each slide of this presentation is labelled according to the three evaluation criteria: </a:t>
            </a:r>
            <a:r>
              <a:rPr kumimoji="0" lang="en-US" sz="1400" u="none" strike="noStrike" kern="1200" cap="none" spc="0" normalizeH="0" baseline="0" noProof="0" dirty="0">
                <a:ln>
                  <a:noFill/>
                </a:ln>
                <a:solidFill>
                  <a:prstClr val="black"/>
                </a:solidFill>
                <a:effectLst/>
                <a:uLnTx/>
                <a:uFillTx/>
                <a:latin typeface="Montserrat" pitchFamily="2" charset="77"/>
              </a:rPr>
              <a:t>originality of the entry, measurable achievements, and innovation</a:t>
            </a:r>
            <a:endParaRPr kumimoji="0" lang="en-GB" sz="1400" u="none" strike="noStrike" kern="1200" cap="none" spc="0" normalizeH="0" baseline="0" noProof="0" dirty="0">
              <a:ln>
                <a:noFill/>
              </a:ln>
              <a:solidFill>
                <a:prstClr val="black"/>
              </a:solidFill>
              <a:effectLst/>
              <a:uLnTx/>
              <a:uFillTx/>
              <a:latin typeface="Montserrat" pitchFamily="2" charset="77"/>
            </a:endParaRPr>
          </a:p>
          <a:p>
            <a:pPr marL="285750" marR="0" lvl="0" indent="-285750" algn="l" defTabSz="914400" rtl="0" eaLnBrk="1" fontAlgn="auto" latinLnBrk="0" hangingPunct="1">
              <a:lnSpc>
                <a:spcPct val="100000"/>
              </a:lnSpc>
              <a:spcBef>
                <a:spcPts val="0"/>
              </a:spcBef>
              <a:spcAft>
                <a:spcPts val="600"/>
              </a:spcAft>
              <a:buClr>
                <a:srgbClr val="005751"/>
              </a:buClr>
              <a:buSzTx/>
              <a:buFont typeface="Arial" panose="020B0604020202020204" pitchFamily="34" charset="0"/>
              <a:buChar char="•"/>
              <a:tabLst/>
              <a:defRPr/>
            </a:pPr>
            <a:r>
              <a:rPr kumimoji="0" lang="en-GB" sz="1400" u="none" strike="noStrike" kern="1200" cap="none" spc="0" normalizeH="0" baseline="0" noProof="0" dirty="0">
                <a:ln>
                  <a:noFill/>
                </a:ln>
                <a:solidFill>
                  <a:prstClr val="black"/>
                </a:solidFill>
                <a:effectLst/>
                <a:uLnTx/>
                <a:uFillTx/>
                <a:latin typeface="Montserrat" pitchFamily="2" charset="77"/>
              </a:rPr>
              <a:t>Please make sure you address </a:t>
            </a:r>
            <a:r>
              <a:rPr kumimoji="0" lang="en-GB" sz="1400" u="sng" strike="noStrike" kern="1200" cap="none" spc="0" normalizeH="0" baseline="0" noProof="0" dirty="0">
                <a:ln>
                  <a:noFill/>
                </a:ln>
                <a:solidFill>
                  <a:prstClr val="black"/>
                </a:solidFill>
                <a:effectLst/>
                <a:uLnTx/>
                <a:uFillTx/>
                <a:latin typeface="Montserrat" pitchFamily="2" charset="77"/>
              </a:rPr>
              <a:t>ALL OF THE CRITERIA</a:t>
            </a:r>
            <a:endParaRPr kumimoji="0" lang="en-GB" sz="1400" u="none" strike="noStrike" kern="1200" cap="none" spc="0" normalizeH="0" baseline="0" noProof="0" dirty="0">
              <a:ln>
                <a:noFill/>
              </a:ln>
              <a:solidFill>
                <a:prstClr val="black"/>
              </a:solidFill>
              <a:effectLst/>
              <a:uLnTx/>
              <a:uFillTx/>
              <a:latin typeface="Montserrat" pitchFamily="2" charset="77"/>
            </a:endParaRPr>
          </a:p>
          <a:p>
            <a:pPr marL="285750" marR="0" lvl="0" indent="-285750" algn="l" defTabSz="914400" rtl="0" eaLnBrk="1" fontAlgn="auto" latinLnBrk="0" hangingPunct="1">
              <a:lnSpc>
                <a:spcPct val="100000"/>
              </a:lnSpc>
              <a:spcBef>
                <a:spcPts val="0"/>
              </a:spcBef>
              <a:spcAft>
                <a:spcPts val="600"/>
              </a:spcAft>
              <a:buClr>
                <a:srgbClr val="005751"/>
              </a:buClr>
              <a:buSzTx/>
              <a:buFont typeface="Arial" panose="020B0604020202020204" pitchFamily="34" charset="0"/>
              <a:buChar char="•"/>
              <a:tabLst/>
              <a:defRPr/>
            </a:pPr>
            <a:r>
              <a:rPr lang="en-GB" sz="1400" dirty="0">
                <a:solidFill>
                  <a:prstClr val="black"/>
                </a:solidFill>
                <a:latin typeface="Montserrat" pitchFamily="2" charset="77"/>
              </a:rPr>
              <a:t>If you need to, you can have multiple slides for each section, however, please make sure that the </a:t>
            </a:r>
            <a:r>
              <a:rPr lang="en-GB" sz="1400" b="1" u="sng" dirty="0">
                <a:solidFill>
                  <a:prstClr val="black"/>
                </a:solidFill>
                <a:latin typeface="Montserrat" pitchFamily="2" charset="77"/>
              </a:rPr>
              <a:t>TOTAL NUMBER OF SLIDES IS NOT MORE THAN 10</a:t>
            </a:r>
            <a:endParaRPr kumimoji="0" lang="en-GB" sz="1400" b="1" u="sng" strike="noStrike" kern="1200" cap="none" spc="0" normalizeH="0" baseline="0" noProof="0" dirty="0">
              <a:ln>
                <a:noFill/>
              </a:ln>
              <a:solidFill>
                <a:prstClr val="black"/>
              </a:solidFill>
              <a:effectLst/>
              <a:uLnTx/>
              <a:uFillTx/>
              <a:latin typeface="Montserrat" pitchFamily="2" charset="77"/>
            </a:endParaRPr>
          </a:p>
          <a:p>
            <a:pPr marL="285750" marR="0" lvl="0" indent="-285750" algn="l" defTabSz="914400" rtl="0" eaLnBrk="1" fontAlgn="auto" latinLnBrk="0" hangingPunct="1">
              <a:lnSpc>
                <a:spcPct val="100000"/>
              </a:lnSpc>
              <a:spcBef>
                <a:spcPts val="0"/>
              </a:spcBef>
              <a:spcAft>
                <a:spcPts val="600"/>
              </a:spcAft>
              <a:buClr>
                <a:srgbClr val="005751"/>
              </a:buClr>
              <a:buSzTx/>
              <a:buFont typeface="Arial" panose="020B0604020202020204" pitchFamily="34" charset="0"/>
              <a:buChar char="•"/>
              <a:tabLst/>
              <a:defRPr/>
            </a:pPr>
            <a:r>
              <a:rPr lang="en-GB" sz="1400" dirty="0">
                <a:solidFill>
                  <a:prstClr val="black"/>
                </a:solidFill>
                <a:latin typeface="Montserrat" pitchFamily="2" charset="77"/>
              </a:rPr>
              <a:t>You are welcome to include graphs, tables, pictures or diagrams</a:t>
            </a:r>
          </a:p>
          <a:p>
            <a:pPr marL="285750" marR="0" lvl="0" indent="-285750" algn="l" defTabSz="914400" rtl="0" eaLnBrk="1" fontAlgn="auto" latinLnBrk="0" hangingPunct="1">
              <a:lnSpc>
                <a:spcPct val="100000"/>
              </a:lnSpc>
              <a:spcBef>
                <a:spcPts val="0"/>
              </a:spcBef>
              <a:spcAft>
                <a:spcPts val="600"/>
              </a:spcAft>
              <a:buClr>
                <a:srgbClr val="005751"/>
              </a:buClr>
              <a:buSzTx/>
              <a:buFont typeface="Arial" panose="020B0604020202020204" pitchFamily="34" charset="0"/>
              <a:buChar char="•"/>
              <a:tabLst/>
              <a:defRPr/>
            </a:pPr>
            <a:r>
              <a:rPr kumimoji="0" lang="en-GB" sz="1400" u="none" strike="noStrike" kern="1200" cap="none" spc="0" normalizeH="0" baseline="0" noProof="0" dirty="0">
                <a:ln>
                  <a:noFill/>
                </a:ln>
                <a:solidFill>
                  <a:prstClr val="black"/>
                </a:solidFill>
                <a:effectLst/>
                <a:uLnTx/>
                <a:uFillTx/>
                <a:latin typeface="Montserrat" pitchFamily="2" charset="77"/>
              </a:rPr>
              <a:t>If necessary,</a:t>
            </a:r>
            <a:r>
              <a:rPr kumimoji="0" lang="en-GB" sz="1400" u="none" strike="noStrike" kern="1200" cap="none" spc="0" normalizeH="0" noProof="0" dirty="0">
                <a:ln>
                  <a:noFill/>
                </a:ln>
                <a:solidFill>
                  <a:prstClr val="black"/>
                </a:solidFill>
                <a:effectLst/>
                <a:uLnTx/>
                <a:uFillTx/>
                <a:latin typeface="Montserrat" pitchFamily="2" charset="77"/>
              </a:rPr>
              <a:t> you can include a body of text rather than bullet points</a:t>
            </a:r>
          </a:p>
          <a:p>
            <a:pPr marL="285750" marR="0" lvl="0" indent="-285750" algn="l" defTabSz="914400" rtl="0" eaLnBrk="1" fontAlgn="auto" latinLnBrk="0" hangingPunct="1">
              <a:lnSpc>
                <a:spcPct val="100000"/>
              </a:lnSpc>
              <a:spcBef>
                <a:spcPts val="0"/>
              </a:spcBef>
              <a:spcAft>
                <a:spcPts val="600"/>
              </a:spcAft>
              <a:buClr>
                <a:srgbClr val="005751"/>
              </a:buClr>
              <a:buSzTx/>
              <a:buFont typeface="Arial" panose="020B0604020202020204" pitchFamily="34" charset="0"/>
              <a:buChar char="•"/>
              <a:tabLst/>
              <a:defRPr/>
            </a:pPr>
            <a:r>
              <a:rPr lang="en-GB" sz="1400" noProof="0" dirty="0">
                <a:solidFill>
                  <a:prstClr val="black"/>
                </a:solidFill>
                <a:latin typeface="Montserrat" pitchFamily="2" charset="77"/>
              </a:rPr>
              <a:t>You can delete this slide if all the instructions are clear</a:t>
            </a:r>
          </a:p>
          <a:p>
            <a:pPr marL="285750" lvl="0" indent="-285750">
              <a:spcAft>
                <a:spcPts val="600"/>
              </a:spcAft>
              <a:buClr>
                <a:srgbClr val="005751"/>
              </a:buClr>
              <a:buFont typeface="Arial" panose="020B0604020202020204" pitchFamily="34" charset="0"/>
              <a:buChar char="•"/>
              <a:defRPr/>
            </a:pPr>
            <a:r>
              <a:rPr lang="en-GB" sz="1400" noProof="0" dirty="0">
                <a:solidFill>
                  <a:prstClr val="black"/>
                </a:solidFill>
                <a:latin typeface="Montserrat" pitchFamily="2" charset="77"/>
              </a:rPr>
              <a:t>If you have any questions, please email </a:t>
            </a:r>
            <a:r>
              <a:rPr lang="en-GB" sz="1400" dirty="0">
                <a:solidFill>
                  <a:prstClr val="black"/>
                </a:solidFill>
                <a:latin typeface="Montserrat" pitchFamily="2" charset="77"/>
                <a:hlinkClick r:id="rId3"/>
              </a:rPr>
              <a:t>awards@egypes.com</a:t>
            </a:r>
            <a:endParaRPr lang="en-GB" sz="1400" dirty="0">
              <a:solidFill>
                <a:prstClr val="black"/>
              </a:solidFill>
              <a:latin typeface="Montserrat" pitchFamily="2" charset="77"/>
            </a:endParaRPr>
          </a:p>
          <a:p>
            <a:pPr>
              <a:spcAft>
                <a:spcPts val="600"/>
              </a:spcAft>
              <a:buClr>
                <a:srgbClr val="005751"/>
              </a:buClr>
              <a:defRPr/>
            </a:pPr>
            <a:endParaRPr kumimoji="0" lang="en-GB" sz="1400" u="none" strike="noStrike" kern="1200" cap="none" spc="0" normalizeH="0" baseline="0" noProof="0" dirty="0">
              <a:ln>
                <a:noFill/>
              </a:ln>
              <a:solidFill>
                <a:prstClr val="black"/>
              </a:solidFill>
              <a:effectLst/>
              <a:uLnTx/>
              <a:uFillTx/>
              <a:latin typeface="Montserrat" pitchFamily="2" charset="77"/>
            </a:endParaRPr>
          </a:p>
          <a:p>
            <a:pPr>
              <a:spcAft>
                <a:spcPts val="600"/>
              </a:spcAft>
              <a:buClr>
                <a:srgbClr val="005751"/>
              </a:buClr>
              <a:defRPr/>
            </a:pPr>
            <a:r>
              <a:rPr kumimoji="0" lang="en-GB" sz="1400" u="none" strike="noStrike" kern="1200" cap="none" spc="0" normalizeH="0" baseline="0" noProof="0" dirty="0">
                <a:ln>
                  <a:noFill/>
                </a:ln>
                <a:solidFill>
                  <a:prstClr val="black"/>
                </a:solidFill>
                <a:effectLst/>
                <a:uLnTx/>
                <a:uFillTx/>
                <a:latin typeface="Montserrat" pitchFamily="2" charset="77"/>
              </a:rPr>
              <a:t>GOOD</a:t>
            </a:r>
            <a:r>
              <a:rPr kumimoji="0" lang="en-GB" sz="1400" u="none" strike="noStrike" kern="1200" cap="none" spc="0" normalizeH="0" noProof="0" dirty="0">
                <a:ln>
                  <a:noFill/>
                </a:ln>
                <a:solidFill>
                  <a:prstClr val="black"/>
                </a:solidFill>
                <a:effectLst/>
                <a:uLnTx/>
                <a:uFillTx/>
                <a:latin typeface="Montserrat" pitchFamily="2" charset="77"/>
              </a:rPr>
              <a:t> LUCK!! </a:t>
            </a:r>
            <a:endParaRPr kumimoji="0" lang="en-GB" sz="1400" u="none" strike="noStrike" kern="1200" cap="none" spc="0" normalizeH="0" baseline="0" noProof="0" dirty="0">
              <a:ln>
                <a:noFill/>
              </a:ln>
              <a:solidFill>
                <a:prstClr val="black"/>
              </a:solidFill>
              <a:effectLst/>
              <a:uLnTx/>
              <a:uFillTx/>
              <a:latin typeface="Montserrat" pitchFamily="2" charset="77"/>
            </a:endParaRPr>
          </a:p>
          <a:p>
            <a:pPr marL="285750" lvl="0" indent="-285750">
              <a:spcAft>
                <a:spcPts val="600"/>
              </a:spcAft>
              <a:buClr>
                <a:srgbClr val="005751"/>
              </a:buClr>
              <a:buFont typeface="Arial" panose="020B0604020202020204" pitchFamily="34" charset="0"/>
              <a:buChar char="•"/>
              <a:defRPr/>
            </a:pPr>
            <a:endParaRPr kumimoji="0" lang="en-GB" sz="1400" u="none" strike="noStrike" kern="1200" cap="none" spc="0" normalizeH="0" baseline="0" noProof="0" dirty="0">
              <a:ln>
                <a:noFill/>
              </a:ln>
              <a:solidFill>
                <a:prstClr val="black"/>
              </a:solidFill>
              <a:effectLst/>
              <a:uLnTx/>
              <a:uFillTx/>
              <a:latin typeface="Montserrat" pitchFamily="2" charset="77"/>
            </a:endParaRPr>
          </a:p>
          <a:p>
            <a:pPr algn="just">
              <a:buClr>
                <a:srgbClr val="005751"/>
              </a:buClr>
            </a:pPr>
            <a:endParaRPr lang="en-GB" sz="1400" dirty="0">
              <a:solidFill>
                <a:srgbClr val="000000"/>
              </a:solidFill>
              <a:latin typeface="Montserrat" pitchFamily="2" charset="77"/>
              <a:cs typeface="Gotham Bold" pitchFamily="2" charset="0"/>
            </a:endParaRPr>
          </a:p>
        </p:txBody>
      </p:sp>
      <p:sp>
        <p:nvSpPr>
          <p:cNvPr id="20" name="TextBox 37">
            <a:extLst>
              <a:ext uri="{FF2B5EF4-FFF2-40B4-BE49-F238E27FC236}">
                <a16:creationId xmlns:a16="http://schemas.microsoft.com/office/drawing/2014/main" id="{C66B0DD5-9989-2867-E283-0A7FCC4E86B4}"/>
              </a:ext>
            </a:extLst>
          </p:cNvPr>
          <p:cNvSpPr txBox="1"/>
          <p:nvPr/>
        </p:nvSpPr>
        <p:spPr>
          <a:xfrm>
            <a:off x="577984" y="534786"/>
            <a:ext cx="6465530" cy="615553"/>
          </a:xfrm>
          <a:prstGeom prst="rect">
            <a:avLst/>
          </a:prstGeom>
        </p:spPr>
        <p:txBody>
          <a:bodyPr wrap="square" lIns="0" tIns="0" rIns="0" bIns="0" rtlCol="0" anchor="t">
            <a:spAutoFit/>
          </a:bodyPr>
          <a:lstStyle/>
          <a:p>
            <a:pPr>
              <a:defRPr/>
            </a:pPr>
            <a:r>
              <a:rPr kumimoji="0" lang="en-US" sz="2000" u="none" strike="noStrike" kern="1200" cap="none" spc="0" normalizeH="0" baseline="0" noProof="0" dirty="0">
                <a:ln>
                  <a:noFill/>
                </a:ln>
                <a:solidFill>
                  <a:srgbClr val="974B44"/>
                </a:solidFill>
                <a:effectLst/>
                <a:uLnTx/>
                <a:uFillTx/>
                <a:latin typeface="Montserrat" pitchFamily="2" charset="77"/>
              </a:rPr>
              <a:t>AWARDS SUBMISSION</a:t>
            </a:r>
          </a:p>
          <a:p>
            <a:pPr>
              <a:defRPr/>
            </a:pPr>
            <a:r>
              <a:rPr kumimoji="0" lang="en-US" sz="2000" b="1" u="none" strike="noStrike" kern="1200" cap="none" spc="0" normalizeH="0" baseline="0" noProof="0" dirty="0">
                <a:ln>
                  <a:noFill/>
                </a:ln>
                <a:solidFill>
                  <a:srgbClr val="974B44"/>
                </a:solidFill>
                <a:effectLst/>
                <a:uLnTx/>
                <a:uFillTx/>
                <a:latin typeface="Montserrat" pitchFamily="2" charset="77"/>
              </a:rPr>
              <a:t>INSTRUCTIONS</a:t>
            </a:r>
            <a:endParaRPr lang="en-US" sz="2000" b="1" dirty="0">
              <a:solidFill>
                <a:srgbClr val="974B44"/>
              </a:solidFill>
              <a:latin typeface="Montserrat" pitchFamily="2" charset="77"/>
            </a:endParaRPr>
          </a:p>
        </p:txBody>
      </p:sp>
    </p:spTree>
    <p:extLst>
      <p:ext uri="{BB962C8B-B14F-4D97-AF65-F5344CB8AC3E}">
        <p14:creationId xmlns:p14="http://schemas.microsoft.com/office/powerpoint/2010/main" val="303260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utoShape 4">
            <a:extLst>
              <a:ext uri="{FF2B5EF4-FFF2-40B4-BE49-F238E27FC236}">
                <a16:creationId xmlns:a16="http://schemas.microsoft.com/office/drawing/2014/main" id="{B0B3BAA6-CD6A-53C8-FFB5-BFFC87F7ACAB}"/>
              </a:ext>
            </a:extLst>
          </p:cNvPr>
          <p:cNvSpPr/>
          <p:nvPr/>
        </p:nvSpPr>
        <p:spPr>
          <a:xfrm>
            <a:off x="597393" y="1431895"/>
            <a:ext cx="8227951" cy="0"/>
          </a:xfrm>
          <a:prstGeom prst="line">
            <a:avLst/>
          </a:prstGeom>
          <a:ln w="9525" cap="rnd">
            <a:solidFill>
              <a:srgbClr val="6B3130"/>
            </a:solidFill>
            <a:prstDash val="solid"/>
            <a:headEnd type="none" w="sm" len="sm"/>
            <a:tailEnd type="none" w="sm" len="sm"/>
          </a:ln>
        </p:spPr>
        <p:txBody>
          <a:bodyPr/>
          <a:lstStyle/>
          <a:p>
            <a:endParaRPr lang="en-AE"/>
          </a:p>
        </p:txBody>
      </p:sp>
      <p:grpSp>
        <p:nvGrpSpPr>
          <p:cNvPr id="8" name="Group 7">
            <a:extLst>
              <a:ext uri="{FF2B5EF4-FFF2-40B4-BE49-F238E27FC236}">
                <a16:creationId xmlns:a16="http://schemas.microsoft.com/office/drawing/2014/main" id="{A9AC403D-864B-D64F-6F41-2FA9DC1FC6F3}"/>
              </a:ext>
            </a:extLst>
          </p:cNvPr>
          <p:cNvGrpSpPr/>
          <p:nvPr/>
        </p:nvGrpSpPr>
        <p:grpSpPr>
          <a:xfrm>
            <a:off x="0" y="6298405"/>
            <a:ext cx="9144000" cy="559594"/>
            <a:chOff x="0" y="0"/>
            <a:chExt cx="24384000" cy="1609034"/>
          </a:xfrm>
          <a:solidFill>
            <a:srgbClr val="6B3130"/>
          </a:solidFill>
        </p:grpSpPr>
        <p:sp>
          <p:nvSpPr>
            <p:cNvPr id="9" name="Freeform 8">
              <a:extLst>
                <a:ext uri="{FF2B5EF4-FFF2-40B4-BE49-F238E27FC236}">
                  <a16:creationId xmlns:a16="http://schemas.microsoft.com/office/drawing/2014/main" id="{FBB205DB-70CF-15D7-4730-DA18D06DEBF2}"/>
                </a:ext>
              </a:extLst>
            </p:cNvPr>
            <p:cNvSpPr/>
            <p:nvPr/>
          </p:nvSpPr>
          <p:spPr>
            <a:xfrm>
              <a:off x="0" y="0"/>
              <a:ext cx="24384000" cy="1609090"/>
            </a:xfrm>
            <a:custGeom>
              <a:avLst/>
              <a:gdLst/>
              <a:ahLst/>
              <a:cxnLst/>
              <a:rect l="l" t="t" r="r" b="b"/>
              <a:pathLst>
                <a:path w="24384000" h="1609090">
                  <a:moveTo>
                    <a:pt x="0" y="0"/>
                  </a:moveTo>
                  <a:lnTo>
                    <a:pt x="24384000" y="0"/>
                  </a:lnTo>
                  <a:lnTo>
                    <a:pt x="24384000" y="1609090"/>
                  </a:lnTo>
                  <a:lnTo>
                    <a:pt x="0" y="1609090"/>
                  </a:lnTo>
                  <a:close/>
                </a:path>
              </a:pathLst>
            </a:custGeom>
            <a:grpFill/>
          </p:spPr>
          <p:txBody>
            <a:bodyPr/>
            <a:lstStyle/>
            <a:p>
              <a:endParaRPr lang="en-AE"/>
            </a:p>
          </p:txBody>
        </p:sp>
      </p:grpSp>
      <p:sp>
        <p:nvSpPr>
          <p:cNvPr id="16" name="TextBox 9">
            <a:extLst>
              <a:ext uri="{FF2B5EF4-FFF2-40B4-BE49-F238E27FC236}">
                <a16:creationId xmlns:a16="http://schemas.microsoft.com/office/drawing/2014/main" id="{13A13AB2-0F2A-42CB-88BC-A41FC95CF639}"/>
              </a:ext>
            </a:extLst>
          </p:cNvPr>
          <p:cNvSpPr txBox="1"/>
          <p:nvPr/>
        </p:nvSpPr>
        <p:spPr>
          <a:xfrm>
            <a:off x="6856710" y="6393009"/>
            <a:ext cx="2096790" cy="272126"/>
          </a:xfrm>
          <a:prstGeom prst="rect">
            <a:avLst/>
          </a:prstGeom>
        </p:spPr>
        <p:txBody>
          <a:bodyPr wrap="square" lIns="0" tIns="0" rIns="0" bIns="0" rtlCol="0" anchor="t">
            <a:spAutoFit/>
          </a:bodyPr>
          <a:lstStyle/>
          <a:p>
            <a:pPr algn="r">
              <a:lnSpc>
                <a:spcPts val="2520"/>
              </a:lnSpc>
            </a:pPr>
            <a:r>
              <a:rPr lang="en-US" sz="1000" dirty="0" err="1">
                <a:solidFill>
                  <a:schemeClr val="bg1"/>
                </a:solidFill>
                <a:latin typeface="Montserrat" pitchFamily="2" charset="77"/>
              </a:rPr>
              <a:t>egypes.com</a:t>
            </a:r>
            <a:r>
              <a:rPr lang="en-US" sz="1000" dirty="0">
                <a:solidFill>
                  <a:schemeClr val="bg1"/>
                </a:solidFill>
                <a:latin typeface="Montserrat" pitchFamily="2" charset="77"/>
              </a:rPr>
              <a:t>/awards</a:t>
            </a:r>
          </a:p>
        </p:txBody>
      </p:sp>
      <p:sp>
        <p:nvSpPr>
          <p:cNvPr id="14" name="TextBox 5">
            <a:extLst>
              <a:ext uri="{FF2B5EF4-FFF2-40B4-BE49-F238E27FC236}">
                <a16:creationId xmlns:a16="http://schemas.microsoft.com/office/drawing/2014/main" id="{6474B2F5-BFC0-EFE7-1C3D-F80D70A7154B}"/>
              </a:ext>
            </a:extLst>
          </p:cNvPr>
          <p:cNvSpPr txBox="1"/>
          <p:nvPr/>
        </p:nvSpPr>
        <p:spPr>
          <a:xfrm>
            <a:off x="597394" y="1716745"/>
            <a:ext cx="8019832" cy="1292662"/>
          </a:xfrm>
          <a:prstGeom prst="rect">
            <a:avLst/>
          </a:prstGeom>
        </p:spPr>
        <p:txBody>
          <a:bodyPr wrap="square" lIns="0" tIns="0" rIns="0" bIns="0" rtlCol="0" anchor="t">
            <a:spAutoFit/>
          </a:bodyPr>
          <a:lstStyle/>
          <a:p>
            <a:r>
              <a:rPr lang="en-US" sz="1400" i="1" dirty="0">
                <a:latin typeface="Montserrat" pitchFamily="2" charset="77"/>
              </a:rPr>
              <a:t>Please mention the overall goals of the initiative – Example: To encourage more women in the engineering department etc. You may also use this section to highlight if this initiative was covered in a specific region or if it was applied across the business in all countries. You may also mention your company’s journey in achieving inclusion, diversity and equality goals. </a:t>
            </a:r>
            <a:endParaRPr lang="en-GB" sz="1400" i="1" dirty="0">
              <a:latin typeface="Montserrat" pitchFamily="2" charset="77"/>
            </a:endParaRPr>
          </a:p>
          <a:p>
            <a:pPr algn="just"/>
            <a:endParaRPr lang="en-GB" sz="1400" i="1" dirty="0">
              <a:solidFill>
                <a:srgbClr val="000000"/>
              </a:solidFill>
              <a:latin typeface="Montserrat" pitchFamily="2" charset="77"/>
              <a:cs typeface="Gotham Bold" pitchFamily="2" charset="0"/>
            </a:endParaRPr>
          </a:p>
        </p:txBody>
      </p:sp>
      <p:sp>
        <p:nvSpPr>
          <p:cNvPr id="15" name="TextBox 37">
            <a:extLst>
              <a:ext uri="{FF2B5EF4-FFF2-40B4-BE49-F238E27FC236}">
                <a16:creationId xmlns:a16="http://schemas.microsoft.com/office/drawing/2014/main" id="{C2CE41C2-33A5-6B95-BC10-832AEEE19D60}"/>
              </a:ext>
            </a:extLst>
          </p:cNvPr>
          <p:cNvSpPr txBox="1"/>
          <p:nvPr/>
        </p:nvSpPr>
        <p:spPr>
          <a:xfrm>
            <a:off x="577984" y="534786"/>
            <a:ext cx="6465530" cy="615553"/>
          </a:xfrm>
          <a:prstGeom prst="rect">
            <a:avLst/>
          </a:prstGeom>
        </p:spPr>
        <p:txBody>
          <a:bodyPr wrap="square" lIns="0" tIns="0" rIns="0" bIns="0" rtlCol="0" anchor="t">
            <a:spAutoFit/>
          </a:bodyPr>
          <a:lstStyle/>
          <a:p>
            <a:pPr>
              <a:defRPr/>
            </a:pPr>
            <a:r>
              <a:rPr lang="en-US" sz="2000" dirty="0">
                <a:solidFill>
                  <a:srgbClr val="974B44"/>
                </a:solidFill>
                <a:latin typeface="Montserrat" pitchFamily="2" charset="77"/>
              </a:rPr>
              <a:t>ORIGINALITY OF THE </a:t>
            </a:r>
          </a:p>
          <a:p>
            <a:pPr>
              <a:defRPr/>
            </a:pPr>
            <a:r>
              <a:rPr lang="en-US" sz="2000" b="1" dirty="0">
                <a:solidFill>
                  <a:srgbClr val="974B44"/>
                </a:solidFill>
                <a:latin typeface="Montserrat" pitchFamily="2" charset="77"/>
              </a:rPr>
              <a:t>PROJECT / PROGRAMME</a:t>
            </a:r>
          </a:p>
        </p:txBody>
      </p:sp>
      <p:pic>
        <p:nvPicPr>
          <p:cNvPr id="5" name="Picture 4">
            <a:extLst>
              <a:ext uri="{FF2B5EF4-FFF2-40B4-BE49-F238E27FC236}">
                <a16:creationId xmlns:a16="http://schemas.microsoft.com/office/drawing/2014/main" id="{0DA2A5C0-4A52-A018-134C-70C740E08CD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902000" y="534786"/>
            <a:ext cx="2006209" cy="612260"/>
          </a:xfrm>
          <a:prstGeom prst="rect">
            <a:avLst/>
          </a:prstGeom>
        </p:spPr>
      </p:pic>
    </p:spTree>
    <p:extLst>
      <p:ext uri="{BB962C8B-B14F-4D97-AF65-F5344CB8AC3E}">
        <p14:creationId xmlns:p14="http://schemas.microsoft.com/office/powerpoint/2010/main" val="3436342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utoShape 4">
            <a:extLst>
              <a:ext uri="{FF2B5EF4-FFF2-40B4-BE49-F238E27FC236}">
                <a16:creationId xmlns:a16="http://schemas.microsoft.com/office/drawing/2014/main" id="{B0B3BAA6-CD6A-53C8-FFB5-BFFC87F7ACAB}"/>
              </a:ext>
            </a:extLst>
          </p:cNvPr>
          <p:cNvSpPr/>
          <p:nvPr/>
        </p:nvSpPr>
        <p:spPr>
          <a:xfrm>
            <a:off x="597393" y="1431895"/>
            <a:ext cx="8227951" cy="0"/>
          </a:xfrm>
          <a:prstGeom prst="line">
            <a:avLst/>
          </a:prstGeom>
          <a:ln w="9525" cap="rnd">
            <a:solidFill>
              <a:srgbClr val="6B3130"/>
            </a:solidFill>
            <a:prstDash val="solid"/>
            <a:headEnd type="none" w="sm" len="sm"/>
            <a:tailEnd type="none" w="sm" len="sm"/>
          </a:ln>
        </p:spPr>
        <p:txBody>
          <a:bodyPr/>
          <a:lstStyle/>
          <a:p>
            <a:endParaRPr lang="en-AE"/>
          </a:p>
        </p:txBody>
      </p:sp>
      <p:grpSp>
        <p:nvGrpSpPr>
          <p:cNvPr id="8" name="Group 7">
            <a:extLst>
              <a:ext uri="{FF2B5EF4-FFF2-40B4-BE49-F238E27FC236}">
                <a16:creationId xmlns:a16="http://schemas.microsoft.com/office/drawing/2014/main" id="{A9AC403D-864B-D64F-6F41-2FA9DC1FC6F3}"/>
              </a:ext>
            </a:extLst>
          </p:cNvPr>
          <p:cNvGrpSpPr/>
          <p:nvPr/>
        </p:nvGrpSpPr>
        <p:grpSpPr>
          <a:xfrm>
            <a:off x="0" y="6298405"/>
            <a:ext cx="9144000" cy="559594"/>
            <a:chOff x="0" y="0"/>
            <a:chExt cx="24384000" cy="1609034"/>
          </a:xfrm>
          <a:solidFill>
            <a:srgbClr val="6B3130"/>
          </a:solidFill>
        </p:grpSpPr>
        <p:sp>
          <p:nvSpPr>
            <p:cNvPr id="9" name="Freeform 8">
              <a:extLst>
                <a:ext uri="{FF2B5EF4-FFF2-40B4-BE49-F238E27FC236}">
                  <a16:creationId xmlns:a16="http://schemas.microsoft.com/office/drawing/2014/main" id="{FBB205DB-70CF-15D7-4730-DA18D06DEBF2}"/>
                </a:ext>
              </a:extLst>
            </p:cNvPr>
            <p:cNvSpPr/>
            <p:nvPr/>
          </p:nvSpPr>
          <p:spPr>
            <a:xfrm>
              <a:off x="0" y="0"/>
              <a:ext cx="24384000" cy="1609090"/>
            </a:xfrm>
            <a:custGeom>
              <a:avLst/>
              <a:gdLst/>
              <a:ahLst/>
              <a:cxnLst/>
              <a:rect l="l" t="t" r="r" b="b"/>
              <a:pathLst>
                <a:path w="24384000" h="1609090">
                  <a:moveTo>
                    <a:pt x="0" y="0"/>
                  </a:moveTo>
                  <a:lnTo>
                    <a:pt x="24384000" y="0"/>
                  </a:lnTo>
                  <a:lnTo>
                    <a:pt x="24384000" y="1609090"/>
                  </a:lnTo>
                  <a:lnTo>
                    <a:pt x="0" y="1609090"/>
                  </a:lnTo>
                  <a:close/>
                </a:path>
              </a:pathLst>
            </a:custGeom>
            <a:grpFill/>
          </p:spPr>
          <p:txBody>
            <a:bodyPr/>
            <a:lstStyle/>
            <a:p>
              <a:endParaRPr lang="en-AE"/>
            </a:p>
          </p:txBody>
        </p:sp>
      </p:grpSp>
      <p:sp>
        <p:nvSpPr>
          <p:cNvPr id="16" name="TextBox 9">
            <a:extLst>
              <a:ext uri="{FF2B5EF4-FFF2-40B4-BE49-F238E27FC236}">
                <a16:creationId xmlns:a16="http://schemas.microsoft.com/office/drawing/2014/main" id="{13A13AB2-0F2A-42CB-88BC-A41FC95CF639}"/>
              </a:ext>
            </a:extLst>
          </p:cNvPr>
          <p:cNvSpPr txBox="1"/>
          <p:nvPr/>
        </p:nvSpPr>
        <p:spPr>
          <a:xfrm>
            <a:off x="6856710" y="6393009"/>
            <a:ext cx="2096790" cy="272126"/>
          </a:xfrm>
          <a:prstGeom prst="rect">
            <a:avLst/>
          </a:prstGeom>
        </p:spPr>
        <p:txBody>
          <a:bodyPr wrap="square" lIns="0" tIns="0" rIns="0" bIns="0" rtlCol="0" anchor="t">
            <a:spAutoFit/>
          </a:bodyPr>
          <a:lstStyle/>
          <a:p>
            <a:pPr algn="r">
              <a:lnSpc>
                <a:spcPts val="2520"/>
              </a:lnSpc>
            </a:pPr>
            <a:r>
              <a:rPr lang="en-US" sz="1000" dirty="0" err="1">
                <a:solidFill>
                  <a:schemeClr val="bg1"/>
                </a:solidFill>
                <a:latin typeface="Montserrat" pitchFamily="2" charset="77"/>
              </a:rPr>
              <a:t>egypes.com</a:t>
            </a:r>
            <a:r>
              <a:rPr lang="en-US" sz="1000" dirty="0">
                <a:solidFill>
                  <a:schemeClr val="bg1"/>
                </a:solidFill>
                <a:latin typeface="Montserrat" pitchFamily="2" charset="77"/>
              </a:rPr>
              <a:t>/awards</a:t>
            </a:r>
          </a:p>
        </p:txBody>
      </p:sp>
      <p:sp>
        <p:nvSpPr>
          <p:cNvPr id="5" name="TextBox 5">
            <a:extLst>
              <a:ext uri="{FF2B5EF4-FFF2-40B4-BE49-F238E27FC236}">
                <a16:creationId xmlns:a16="http://schemas.microsoft.com/office/drawing/2014/main" id="{41EB415E-5E5F-2AF0-5BDC-98C25E93A9CF}"/>
              </a:ext>
            </a:extLst>
          </p:cNvPr>
          <p:cNvSpPr txBox="1"/>
          <p:nvPr/>
        </p:nvSpPr>
        <p:spPr>
          <a:xfrm>
            <a:off x="597394" y="1716745"/>
            <a:ext cx="8227950" cy="646331"/>
          </a:xfrm>
          <a:prstGeom prst="rect">
            <a:avLst/>
          </a:prstGeom>
        </p:spPr>
        <p:txBody>
          <a:bodyPr wrap="square" lIns="0" tIns="0" rIns="0" bIns="0" rtlCol="0" anchor="t">
            <a:spAutoFit/>
          </a:bodyPr>
          <a:lstStyle/>
          <a:p>
            <a:r>
              <a:rPr lang="en-US" sz="1400" i="1" dirty="0">
                <a:latin typeface="Montserrat" pitchFamily="2" charset="77"/>
              </a:rPr>
              <a:t>Please use this slide to highlight the progress made within the business </a:t>
            </a:r>
            <a:r>
              <a:rPr lang="en-GB" sz="1400" i="1" dirty="0">
                <a:latin typeface="Montserrat" pitchFamily="2" charset="77"/>
              </a:rPr>
              <a:t>after starting the initiatives. You may use numbers, graphs or charts to show the progress.</a:t>
            </a:r>
          </a:p>
          <a:p>
            <a:pPr algn="just"/>
            <a:endParaRPr lang="en-GB" sz="1400" i="1" dirty="0">
              <a:solidFill>
                <a:srgbClr val="000000"/>
              </a:solidFill>
              <a:latin typeface="Montserrat" pitchFamily="2" charset="77"/>
              <a:cs typeface="Gotham Bold" pitchFamily="2" charset="0"/>
            </a:endParaRPr>
          </a:p>
        </p:txBody>
      </p:sp>
      <p:sp>
        <p:nvSpPr>
          <p:cNvPr id="13" name="TextBox 37">
            <a:extLst>
              <a:ext uri="{FF2B5EF4-FFF2-40B4-BE49-F238E27FC236}">
                <a16:creationId xmlns:a16="http://schemas.microsoft.com/office/drawing/2014/main" id="{B864B06B-F5E8-EB4F-1585-BBFF21502A84}"/>
              </a:ext>
            </a:extLst>
          </p:cNvPr>
          <p:cNvSpPr txBox="1"/>
          <p:nvPr/>
        </p:nvSpPr>
        <p:spPr>
          <a:xfrm>
            <a:off x="577984" y="534786"/>
            <a:ext cx="6465530" cy="615553"/>
          </a:xfrm>
          <a:prstGeom prst="rect">
            <a:avLst/>
          </a:prstGeom>
        </p:spPr>
        <p:txBody>
          <a:bodyPr wrap="square" lIns="0" tIns="0" rIns="0" bIns="0" rtlCol="0" anchor="t">
            <a:spAutoFit/>
          </a:bodyPr>
          <a:lstStyle/>
          <a:p>
            <a:r>
              <a:rPr lang="en-US" sz="2000" dirty="0">
                <a:solidFill>
                  <a:srgbClr val="974B44"/>
                </a:solidFill>
                <a:latin typeface="Montserrat" pitchFamily="2" charset="77"/>
              </a:rPr>
              <a:t>MEASURABLE ACHIEVEMENTS </a:t>
            </a:r>
            <a:br>
              <a:rPr lang="en-US" sz="2000" b="1" dirty="0">
                <a:solidFill>
                  <a:srgbClr val="974B44"/>
                </a:solidFill>
                <a:latin typeface="Montserrat" pitchFamily="2" charset="77"/>
              </a:rPr>
            </a:br>
            <a:r>
              <a:rPr lang="en-US" sz="2000" b="1" dirty="0">
                <a:solidFill>
                  <a:srgbClr val="974B44"/>
                </a:solidFill>
                <a:latin typeface="Montserrat" pitchFamily="2" charset="77"/>
              </a:rPr>
              <a:t>INDICATORS OF PROGRESS</a:t>
            </a:r>
            <a:endParaRPr lang="en-US" sz="2000" b="1" spc="3" dirty="0">
              <a:solidFill>
                <a:srgbClr val="974B44"/>
              </a:solidFill>
              <a:latin typeface="Montserrat" pitchFamily="2" charset="77"/>
              <a:cs typeface="Gotham Bold" pitchFamily="2" charset="0"/>
            </a:endParaRPr>
          </a:p>
        </p:txBody>
      </p:sp>
      <p:pic>
        <p:nvPicPr>
          <p:cNvPr id="7" name="Picture 6">
            <a:extLst>
              <a:ext uri="{FF2B5EF4-FFF2-40B4-BE49-F238E27FC236}">
                <a16:creationId xmlns:a16="http://schemas.microsoft.com/office/drawing/2014/main" id="{AEF949E7-A836-ABBD-E10B-40D413F7F0A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902000" y="534786"/>
            <a:ext cx="2006209" cy="612260"/>
          </a:xfrm>
          <a:prstGeom prst="rect">
            <a:avLst/>
          </a:prstGeom>
        </p:spPr>
      </p:pic>
    </p:spTree>
    <p:extLst>
      <p:ext uri="{BB962C8B-B14F-4D97-AF65-F5344CB8AC3E}">
        <p14:creationId xmlns:p14="http://schemas.microsoft.com/office/powerpoint/2010/main" val="3963842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utoShape 4">
            <a:extLst>
              <a:ext uri="{FF2B5EF4-FFF2-40B4-BE49-F238E27FC236}">
                <a16:creationId xmlns:a16="http://schemas.microsoft.com/office/drawing/2014/main" id="{B0B3BAA6-CD6A-53C8-FFB5-BFFC87F7ACAB}"/>
              </a:ext>
            </a:extLst>
          </p:cNvPr>
          <p:cNvSpPr/>
          <p:nvPr/>
        </p:nvSpPr>
        <p:spPr>
          <a:xfrm>
            <a:off x="597393" y="1431895"/>
            <a:ext cx="8227951" cy="0"/>
          </a:xfrm>
          <a:prstGeom prst="line">
            <a:avLst/>
          </a:prstGeom>
          <a:ln w="9525" cap="rnd">
            <a:solidFill>
              <a:srgbClr val="6B3130"/>
            </a:solidFill>
            <a:prstDash val="solid"/>
            <a:headEnd type="none" w="sm" len="sm"/>
            <a:tailEnd type="none" w="sm" len="sm"/>
          </a:ln>
        </p:spPr>
        <p:txBody>
          <a:bodyPr/>
          <a:lstStyle/>
          <a:p>
            <a:endParaRPr lang="en-AE"/>
          </a:p>
        </p:txBody>
      </p:sp>
      <p:grpSp>
        <p:nvGrpSpPr>
          <p:cNvPr id="8" name="Group 7">
            <a:extLst>
              <a:ext uri="{FF2B5EF4-FFF2-40B4-BE49-F238E27FC236}">
                <a16:creationId xmlns:a16="http://schemas.microsoft.com/office/drawing/2014/main" id="{A9AC403D-864B-D64F-6F41-2FA9DC1FC6F3}"/>
              </a:ext>
            </a:extLst>
          </p:cNvPr>
          <p:cNvGrpSpPr/>
          <p:nvPr/>
        </p:nvGrpSpPr>
        <p:grpSpPr>
          <a:xfrm>
            <a:off x="0" y="6298405"/>
            <a:ext cx="9144000" cy="559594"/>
            <a:chOff x="0" y="0"/>
            <a:chExt cx="24384000" cy="1609034"/>
          </a:xfrm>
          <a:solidFill>
            <a:srgbClr val="6B3130"/>
          </a:solidFill>
        </p:grpSpPr>
        <p:sp>
          <p:nvSpPr>
            <p:cNvPr id="9" name="Freeform 8">
              <a:extLst>
                <a:ext uri="{FF2B5EF4-FFF2-40B4-BE49-F238E27FC236}">
                  <a16:creationId xmlns:a16="http://schemas.microsoft.com/office/drawing/2014/main" id="{FBB205DB-70CF-15D7-4730-DA18D06DEBF2}"/>
                </a:ext>
              </a:extLst>
            </p:cNvPr>
            <p:cNvSpPr/>
            <p:nvPr/>
          </p:nvSpPr>
          <p:spPr>
            <a:xfrm>
              <a:off x="0" y="0"/>
              <a:ext cx="24384000" cy="1609090"/>
            </a:xfrm>
            <a:custGeom>
              <a:avLst/>
              <a:gdLst/>
              <a:ahLst/>
              <a:cxnLst/>
              <a:rect l="l" t="t" r="r" b="b"/>
              <a:pathLst>
                <a:path w="24384000" h="1609090">
                  <a:moveTo>
                    <a:pt x="0" y="0"/>
                  </a:moveTo>
                  <a:lnTo>
                    <a:pt x="24384000" y="0"/>
                  </a:lnTo>
                  <a:lnTo>
                    <a:pt x="24384000" y="1609090"/>
                  </a:lnTo>
                  <a:lnTo>
                    <a:pt x="0" y="1609090"/>
                  </a:lnTo>
                  <a:close/>
                </a:path>
              </a:pathLst>
            </a:custGeom>
            <a:grpFill/>
          </p:spPr>
          <p:txBody>
            <a:bodyPr/>
            <a:lstStyle/>
            <a:p>
              <a:endParaRPr lang="en-AE"/>
            </a:p>
          </p:txBody>
        </p:sp>
      </p:grpSp>
      <p:sp>
        <p:nvSpPr>
          <p:cNvPr id="16" name="TextBox 9">
            <a:extLst>
              <a:ext uri="{FF2B5EF4-FFF2-40B4-BE49-F238E27FC236}">
                <a16:creationId xmlns:a16="http://schemas.microsoft.com/office/drawing/2014/main" id="{13A13AB2-0F2A-42CB-88BC-A41FC95CF639}"/>
              </a:ext>
            </a:extLst>
          </p:cNvPr>
          <p:cNvSpPr txBox="1"/>
          <p:nvPr/>
        </p:nvSpPr>
        <p:spPr>
          <a:xfrm>
            <a:off x="6856710" y="6393009"/>
            <a:ext cx="2096790" cy="272126"/>
          </a:xfrm>
          <a:prstGeom prst="rect">
            <a:avLst/>
          </a:prstGeom>
        </p:spPr>
        <p:txBody>
          <a:bodyPr wrap="square" lIns="0" tIns="0" rIns="0" bIns="0" rtlCol="0" anchor="t">
            <a:spAutoFit/>
          </a:bodyPr>
          <a:lstStyle/>
          <a:p>
            <a:pPr algn="r">
              <a:lnSpc>
                <a:spcPts val="2520"/>
              </a:lnSpc>
            </a:pPr>
            <a:r>
              <a:rPr lang="en-US" sz="1000" dirty="0" err="1">
                <a:solidFill>
                  <a:schemeClr val="bg1"/>
                </a:solidFill>
                <a:latin typeface="Montserrat" pitchFamily="2" charset="77"/>
              </a:rPr>
              <a:t>egypes.com</a:t>
            </a:r>
            <a:r>
              <a:rPr lang="en-US" sz="1000" dirty="0">
                <a:solidFill>
                  <a:schemeClr val="bg1"/>
                </a:solidFill>
                <a:latin typeface="Montserrat" pitchFamily="2" charset="77"/>
              </a:rPr>
              <a:t>/awards</a:t>
            </a:r>
          </a:p>
        </p:txBody>
      </p:sp>
      <p:sp>
        <p:nvSpPr>
          <p:cNvPr id="7" name="TextBox 5">
            <a:extLst>
              <a:ext uri="{FF2B5EF4-FFF2-40B4-BE49-F238E27FC236}">
                <a16:creationId xmlns:a16="http://schemas.microsoft.com/office/drawing/2014/main" id="{B988E0B1-7E33-2649-EFEC-0F0B8B26D44F}"/>
              </a:ext>
            </a:extLst>
          </p:cNvPr>
          <p:cNvSpPr txBox="1"/>
          <p:nvPr/>
        </p:nvSpPr>
        <p:spPr>
          <a:xfrm>
            <a:off x="597394" y="1716745"/>
            <a:ext cx="8227950" cy="646331"/>
          </a:xfrm>
          <a:prstGeom prst="rect">
            <a:avLst/>
          </a:prstGeom>
        </p:spPr>
        <p:txBody>
          <a:bodyPr wrap="square" lIns="0" tIns="0" rIns="0" bIns="0" rtlCol="0" anchor="t">
            <a:spAutoFit/>
          </a:bodyPr>
          <a:lstStyle/>
          <a:p>
            <a:r>
              <a:rPr lang="en-US" sz="1400" i="1" dirty="0">
                <a:latin typeface="Montserrat" pitchFamily="2" charset="77"/>
              </a:rPr>
              <a:t>Please use this slide to highlight how your inclusion, diversity and equality initiatives are innovative and different from other companies</a:t>
            </a:r>
            <a:r>
              <a:rPr lang="en-GB" sz="1400" i="1" dirty="0">
                <a:latin typeface="Montserrat" pitchFamily="2" charset="77"/>
              </a:rPr>
              <a:t>.</a:t>
            </a:r>
          </a:p>
          <a:p>
            <a:pPr algn="just"/>
            <a:endParaRPr lang="en-GB" sz="1400" i="1" dirty="0">
              <a:solidFill>
                <a:srgbClr val="000000"/>
              </a:solidFill>
              <a:latin typeface="Montserrat" pitchFamily="2" charset="77"/>
              <a:cs typeface="Gotham Bold" pitchFamily="2" charset="0"/>
            </a:endParaRPr>
          </a:p>
        </p:txBody>
      </p:sp>
      <p:sp>
        <p:nvSpPr>
          <p:cNvPr id="14" name="TextBox 37">
            <a:extLst>
              <a:ext uri="{FF2B5EF4-FFF2-40B4-BE49-F238E27FC236}">
                <a16:creationId xmlns:a16="http://schemas.microsoft.com/office/drawing/2014/main" id="{D582EF3D-9A1C-BB1B-5830-E4FEC0D01813}"/>
              </a:ext>
            </a:extLst>
          </p:cNvPr>
          <p:cNvSpPr txBox="1"/>
          <p:nvPr/>
        </p:nvSpPr>
        <p:spPr>
          <a:xfrm>
            <a:off x="577984" y="534786"/>
            <a:ext cx="6465530" cy="923330"/>
          </a:xfrm>
          <a:prstGeom prst="rect">
            <a:avLst/>
          </a:prstGeom>
        </p:spPr>
        <p:txBody>
          <a:bodyPr wrap="square" lIns="0" tIns="0" rIns="0" bIns="0" rtlCol="0" anchor="t">
            <a:spAutoFit/>
          </a:bodyPr>
          <a:lstStyle/>
          <a:p>
            <a:r>
              <a:rPr lang="en-US" sz="2000" spc="3" dirty="0">
                <a:solidFill>
                  <a:srgbClr val="974B44"/>
                </a:solidFill>
                <a:latin typeface="Montserrat" pitchFamily="2" charset="77"/>
              </a:rPr>
              <a:t>PROJECT</a:t>
            </a:r>
          </a:p>
          <a:p>
            <a:r>
              <a:rPr lang="en-US" sz="2000" b="1" dirty="0">
                <a:solidFill>
                  <a:srgbClr val="974B44"/>
                </a:solidFill>
                <a:latin typeface="Montserrat" pitchFamily="2" charset="77"/>
              </a:rPr>
              <a:t>INNOVATION</a:t>
            </a:r>
          </a:p>
          <a:p>
            <a:endParaRPr lang="en-US" sz="2000" b="1" spc="3" dirty="0">
              <a:solidFill>
                <a:srgbClr val="974B44"/>
              </a:solidFill>
              <a:latin typeface="Montserrat" pitchFamily="2" charset="77"/>
              <a:cs typeface="Gotham Bold" pitchFamily="2" charset="0"/>
            </a:endParaRPr>
          </a:p>
        </p:txBody>
      </p:sp>
      <p:pic>
        <p:nvPicPr>
          <p:cNvPr id="13" name="Picture 12">
            <a:extLst>
              <a:ext uri="{FF2B5EF4-FFF2-40B4-BE49-F238E27FC236}">
                <a16:creationId xmlns:a16="http://schemas.microsoft.com/office/drawing/2014/main" id="{B011C7A6-ED3B-2B47-995C-F8DE8B5F1E6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902000" y="534786"/>
            <a:ext cx="2006209" cy="612260"/>
          </a:xfrm>
          <a:prstGeom prst="rect">
            <a:avLst/>
          </a:prstGeom>
        </p:spPr>
      </p:pic>
    </p:spTree>
    <p:extLst>
      <p:ext uri="{BB962C8B-B14F-4D97-AF65-F5344CB8AC3E}">
        <p14:creationId xmlns:p14="http://schemas.microsoft.com/office/powerpoint/2010/main" val="313583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utoShape 4">
            <a:extLst>
              <a:ext uri="{FF2B5EF4-FFF2-40B4-BE49-F238E27FC236}">
                <a16:creationId xmlns:a16="http://schemas.microsoft.com/office/drawing/2014/main" id="{B0B3BAA6-CD6A-53C8-FFB5-BFFC87F7ACAB}"/>
              </a:ext>
            </a:extLst>
          </p:cNvPr>
          <p:cNvSpPr/>
          <p:nvPr/>
        </p:nvSpPr>
        <p:spPr>
          <a:xfrm>
            <a:off x="597393" y="1431895"/>
            <a:ext cx="8227951" cy="0"/>
          </a:xfrm>
          <a:prstGeom prst="line">
            <a:avLst/>
          </a:prstGeom>
          <a:ln w="9525" cap="rnd">
            <a:solidFill>
              <a:srgbClr val="6B3130"/>
            </a:solidFill>
            <a:prstDash val="solid"/>
            <a:headEnd type="none" w="sm" len="sm"/>
            <a:tailEnd type="none" w="sm" len="sm"/>
          </a:ln>
        </p:spPr>
        <p:txBody>
          <a:bodyPr/>
          <a:lstStyle/>
          <a:p>
            <a:endParaRPr lang="en-AE"/>
          </a:p>
        </p:txBody>
      </p:sp>
      <p:grpSp>
        <p:nvGrpSpPr>
          <p:cNvPr id="8" name="Group 7">
            <a:extLst>
              <a:ext uri="{FF2B5EF4-FFF2-40B4-BE49-F238E27FC236}">
                <a16:creationId xmlns:a16="http://schemas.microsoft.com/office/drawing/2014/main" id="{A9AC403D-864B-D64F-6F41-2FA9DC1FC6F3}"/>
              </a:ext>
            </a:extLst>
          </p:cNvPr>
          <p:cNvGrpSpPr/>
          <p:nvPr/>
        </p:nvGrpSpPr>
        <p:grpSpPr>
          <a:xfrm>
            <a:off x="0" y="6298405"/>
            <a:ext cx="9144000" cy="559594"/>
            <a:chOff x="0" y="0"/>
            <a:chExt cx="24384000" cy="1609034"/>
          </a:xfrm>
          <a:solidFill>
            <a:srgbClr val="6B3130"/>
          </a:solidFill>
        </p:grpSpPr>
        <p:sp>
          <p:nvSpPr>
            <p:cNvPr id="9" name="Freeform 8">
              <a:extLst>
                <a:ext uri="{FF2B5EF4-FFF2-40B4-BE49-F238E27FC236}">
                  <a16:creationId xmlns:a16="http://schemas.microsoft.com/office/drawing/2014/main" id="{FBB205DB-70CF-15D7-4730-DA18D06DEBF2}"/>
                </a:ext>
              </a:extLst>
            </p:cNvPr>
            <p:cNvSpPr/>
            <p:nvPr/>
          </p:nvSpPr>
          <p:spPr>
            <a:xfrm>
              <a:off x="0" y="0"/>
              <a:ext cx="24384000" cy="1609090"/>
            </a:xfrm>
            <a:custGeom>
              <a:avLst/>
              <a:gdLst/>
              <a:ahLst/>
              <a:cxnLst/>
              <a:rect l="l" t="t" r="r" b="b"/>
              <a:pathLst>
                <a:path w="24384000" h="1609090">
                  <a:moveTo>
                    <a:pt x="0" y="0"/>
                  </a:moveTo>
                  <a:lnTo>
                    <a:pt x="24384000" y="0"/>
                  </a:lnTo>
                  <a:lnTo>
                    <a:pt x="24384000" y="1609090"/>
                  </a:lnTo>
                  <a:lnTo>
                    <a:pt x="0" y="1609090"/>
                  </a:lnTo>
                  <a:close/>
                </a:path>
              </a:pathLst>
            </a:custGeom>
            <a:grpFill/>
          </p:spPr>
          <p:txBody>
            <a:bodyPr/>
            <a:lstStyle/>
            <a:p>
              <a:endParaRPr lang="en-AE"/>
            </a:p>
          </p:txBody>
        </p:sp>
      </p:grpSp>
      <p:sp>
        <p:nvSpPr>
          <p:cNvPr id="16" name="TextBox 9">
            <a:extLst>
              <a:ext uri="{FF2B5EF4-FFF2-40B4-BE49-F238E27FC236}">
                <a16:creationId xmlns:a16="http://schemas.microsoft.com/office/drawing/2014/main" id="{13A13AB2-0F2A-42CB-88BC-A41FC95CF639}"/>
              </a:ext>
            </a:extLst>
          </p:cNvPr>
          <p:cNvSpPr txBox="1"/>
          <p:nvPr/>
        </p:nvSpPr>
        <p:spPr>
          <a:xfrm>
            <a:off x="6856710" y="6393009"/>
            <a:ext cx="2096790" cy="272126"/>
          </a:xfrm>
          <a:prstGeom prst="rect">
            <a:avLst/>
          </a:prstGeom>
        </p:spPr>
        <p:txBody>
          <a:bodyPr wrap="square" lIns="0" tIns="0" rIns="0" bIns="0" rtlCol="0" anchor="t">
            <a:spAutoFit/>
          </a:bodyPr>
          <a:lstStyle/>
          <a:p>
            <a:pPr algn="r">
              <a:lnSpc>
                <a:spcPts val="2520"/>
              </a:lnSpc>
            </a:pPr>
            <a:r>
              <a:rPr lang="en-US" sz="1000" dirty="0" err="1">
                <a:solidFill>
                  <a:schemeClr val="bg1"/>
                </a:solidFill>
                <a:latin typeface="Montserrat" pitchFamily="2" charset="77"/>
              </a:rPr>
              <a:t>egypes.com</a:t>
            </a:r>
            <a:r>
              <a:rPr lang="en-US" sz="1000" dirty="0">
                <a:solidFill>
                  <a:schemeClr val="bg1"/>
                </a:solidFill>
                <a:latin typeface="Montserrat" pitchFamily="2" charset="77"/>
              </a:rPr>
              <a:t>/awards</a:t>
            </a:r>
          </a:p>
        </p:txBody>
      </p:sp>
      <p:sp>
        <p:nvSpPr>
          <p:cNvPr id="5" name="TextBox 5">
            <a:extLst>
              <a:ext uri="{FF2B5EF4-FFF2-40B4-BE49-F238E27FC236}">
                <a16:creationId xmlns:a16="http://schemas.microsoft.com/office/drawing/2014/main" id="{E0EED4A6-B52D-EA5F-F0E3-6176D8E4664F}"/>
              </a:ext>
            </a:extLst>
          </p:cNvPr>
          <p:cNvSpPr txBox="1"/>
          <p:nvPr/>
        </p:nvSpPr>
        <p:spPr>
          <a:xfrm>
            <a:off x="597394" y="1716745"/>
            <a:ext cx="8227950" cy="430887"/>
          </a:xfrm>
          <a:prstGeom prst="rect">
            <a:avLst/>
          </a:prstGeom>
        </p:spPr>
        <p:txBody>
          <a:bodyPr wrap="square" lIns="0" tIns="0" rIns="0" bIns="0" rtlCol="0" anchor="t">
            <a:spAutoFit/>
          </a:bodyPr>
          <a:lstStyle/>
          <a:p>
            <a:pPr algn="just"/>
            <a:r>
              <a:rPr lang="en-GB" sz="1400" dirty="0">
                <a:solidFill>
                  <a:srgbClr val="000000"/>
                </a:solidFill>
                <a:effectLst/>
                <a:latin typeface="Montserrat" pitchFamily="2" charset="77"/>
                <a:cs typeface="Gotham Bold" pitchFamily="2" charset="0"/>
              </a:rPr>
              <a:t>TEXT AREA</a:t>
            </a:r>
          </a:p>
          <a:p>
            <a:pPr algn="just"/>
            <a:endParaRPr lang="en-GB" sz="1400" dirty="0">
              <a:solidFill>
                <a:srgbClr val="000000"/>
              </a:solidFill>
              <a:latin typeface="Montserrat" pitchFamily="2" charset="77"/>
              <a:cs typeface="Gotham Bold" pitchFamily="2" charset="0"/>
            </a:endParaRPr>
          </a:p>
        </p:txBody>
      </p:sp>
      <p:sp>
        <p:nvSpPr>
          <p:cNvPr id="13" name="TextBox 37">
            <a:extLst>
              <a:ext uri="{FF2B5EF4-FFF2-40B4-BE49-F238E27FC236}">
                <a16:creationId xmlns:a16="http://schemas.microsoft.com/office/drawing/2014/main" id="{BE17D313-6AE4-EF09-ECC3-97B969761E32}"/>
              </a:ext>
            </a:extLst>
          </p:cNvPr>
          <p:cNvSpPr txBox="1"/>
          <p:nvPr/>
        </p:nvSpPr>
        <p:spPr>
          <a:xfrm>
            <a:off x="577984" y="534786"/>
            <a:ext cx="6465530" cy="923330"/>
          </a:xfrm>
          <a:prstGeom prst="rect">
            <a:avLst/>
          </a:prstGeom>
        </p:spPr>
        <p:txBody>
          <a:bodyPr wrap="square" lIns="0" tIns="0" rIns="0" bIns="0" rtlCol="0" anchor="t">
            <a:spAutoFit/>
          </a:bodyPr>
          <a:lstStyle/>
          <a:p>
            <a:r>
              <a:rPr lang="en-US" sz="2000" spc="3" dirty="0">
                <a:solidFill>
                  <a:srgbClr val="974B44"/>
                </a:solidFill>
                <a:latin typeface="Montserrat" pitchFamily="2" charset="77"/>
              </a:rPr>
              <a:t>SUMMARY</a:t>
            </a:r>
          </a:p>
          <a:p>
            <a:r>
              <a:rPr lang="en-US" sz="2000" b="1" dirty="0">
                <a:solidFill>
                  <a:srgbClr val="974B44"/>
                </a:solidFill>
                <a:latin typeface="Montserrat" pitchFamily="2" charset="77"/>
              </a:rPr>
              <a:t>WHY DO YOU DESERVE THE AWARD?</a:t>
            </a:r>
          </a:p>
          <a:p>
            <a:endParaRPr lang="en-US" sz="2000" b="1" spc="3" dirty="0">
              <a:solidFill>
                <a:srgbClr val="974B44"/>
              </a:solidFill>
              <a:latin typeface="Montserrat" pitchFamily="2" charset="77"/>
              <a:cs typeface="Gotham Bold" pitchFamily="2" charset="0"/>
            </a:endParaRPr>
          </a:p>
        </p:txBody>
      </p:sp>
      <p:pic>
        <p:nvPicPr>
          <p:cNvPr id="7" name="Picture 6">
            <a:extLst>
              <a:ext uri="{FF2B5EF4-FFF2-40B4-BE49-F238E27FC236}">
                <a16:creationId xmlns:a16="http://schemas.microsoft.com/office/drawing/2014/main" id="{3EC26020-DE10-FF26-8492-360B2DC78A0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902000" y="534786"/>
            <a:ext cx="2006209" cy="612260"/>
          </a:xfrm>
          <a:prstGeom prst="rect">
            <a:avLst/>
          </a:prstGeom>
        </p:spPr>
      </p:pic>
    </p:spTree>
    <p:extLst>
      <p:ext uri="{BB962C8B-B14F-4D97-AF65-F5344CB8AC3E}">
        <p14:creationId xmlns:p14="http://schemas.microsoft.com/office/powerpoint/2010/main" val="12311347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395</TotalTime>
  <Words>817</Words>
  <Application>Microsoft Office PowerPoint</Application>
  <PresentationFormat>On-screen Show (4:3)</PresentationFormat>
  <Paragraphs>67</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ZUBAIR</dc:creator>
  <cp:lastModifiedBy>Jessica Joanna</cp:lastModifiedBy>
  <cp:revision>31</cp:revision>
  <dcterms:created xsi:type="dcterms:W3CDTF">2022-09-20T11:45:44Z</dcterms:created>
  <dcterms:modified xsi:type="dcterms:W3CDTF">2023-11-03T07:14:30Z</dcterms:modified>
</cp:coreProperties>
</file>