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77" r:id="rId3"/>
    <p:sldId id="278" r:id="rId4"/>
    <p:sldId id="279" r:id="rId5"/>
    <p:sldId id="272" r:id="rId6"/>
    <p:sldId id="274" r:id="rId7"/>
    <p:sldId id="273" r:id="rId8"/>
    <p:sldId id="275" r:id="rId9"/>
    <p:sldId id="282" r:id="rId10"/>
    <p:sldId id="276" r:id="rId11"/>
    <p:sldId id="28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B364"/>
    <a:srgbClr val="DDC07F"/>
    <a:srgbClr val="974B44"/>
    <a:srgbClr val="6B3130"/>
    <a:srgbClr val="00A89E"/>
    <a:srgbClr val="005751"/>
    <a:srgbClr val="6C4738"/>
    <a:srgbClr val="C0956D"/>
    <a:srgbClr val="BC9865"/>
    <a:srgbClr val="866E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3" autoAdjust="0"/>
    <p:restoredTop sz="94660"/>
  </p:normalViewPr>
  <p:slideViewPr>
    <p:cSldViewPr snapToGrid="0">
      <p:cViewPr>
        <p:scale>
          <a:sx n="100" d="100"/>
          <a:sy n="100" d="100"/>
        </p:scale>
        <p:origin x="183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994A46-D28B-470D-8CF3-9D5CA41F72CA}" type="datetimeFigureOut">
              <a:rPr lang="en-US" smtClean="0"/>
              <a:t>02/01/25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170117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994A46-D28B-470D-8CF3-9D5CA41F72CA}" type="datetimeFigureOut">
              <a:rPr lang="en-US" smtClean="0"/>
              <a:t>02/01/25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31848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994A46-D28B-470D-8CF3-9D5CA41F72CA}" type="datetimeFigureOut">
              <a:rPr lang="en-US" smtClean="0"/>
              <a:t>02/01/25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13391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994A46-D28B-470D-8CF3-9D5CA41F72CA}" type="datetimeFigureOut">
              <a:rPr lang="en-US" smtClean="0"/>
              <a:t>02/01/25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372442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94A46-D28B-470D-8CF3-9D5CA41F72CA}" type="datetimeFigureOut">
              <a:rPr lang="en-US" smtClean="0"/>
              <a:t>02/01/25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2786661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994A46-D28B-470D-8CF3-9D5CA41F72CA}" type="datetimeFigureOut">
              <a:rPr lang="en-US" smtClean="0"/>
              <a:t>02/01/25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92323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994A46-D28B-470D-8CF3-9D5CA41F72CA}" type="datetimeFigureOut">
              <a:rPr lang="en-US" smtClean="0"/>
              <a:t>02/01/25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19238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994A46-D28B-470D-8CF3-9D5CA41F72CA}" type="datetimeFigureOut">
              <a:rPr lang="en-US" smtClean="0"/>
              <a:t>02/01/25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25096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94A46-D28B-470D-8CF3-9D5CA41F72CA}" type="datetimeFigureOut">
              <a:rPr lang="en-US" smtClean="0"/>
              <a:t>02/01/25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106785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994A46-D28B-470D-8CF3-9D5CA41F72CA}" type="datetimeFigureOut">
              <a:rPr lang="en-US" smtClean="0"/>
              <a:t>02/01/25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3516004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994A46-D28B-470D-8CF3-9D5CA41F72CA}" type="datetimeFigureOut">
              <a:rPr lang="en-US" smtClean="0"/>
              <a:t>02/01/25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260858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94A46-D28B-470D-8CF3-9D5CA41F72CA}" type="datetimeFigureOut">
              <a:rPr lang="en-US" smtClean="0"/>
              <a:t>02/01/25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7F46-7941-4BA6-B563-6494CD979C8E}" type="slidenum">
              <a:rPr lang="en-US" smtClean="0"/>
              <a:t>‹#›</a:t>
            </a:fld>
            <a:endParaRPr lang="en-US"/>
          </a:p>
        </p:txBody>
      </p:sp>
    </p:spTree>
    <p:extLst>
      <p:ext uri="{BB962C8B-B14F-4D97-AF65-F5344CB8AC3E}">
        <p14:creationId xmlns:p14="http://schemas.microsoft.com/office/powerpoint/2010/main" val="2309593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wards@egypes.com" TargetMode="Externa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yellow circle&#10;&#10;Description automatically generated">
            <a:extLst>
              <a:ext uri="{FF2B5EF4-FFF2-40B4-BE49-F238E27FC236}">
                <a16:creationId xmlns:a16="http://schemas.microsoft.com/office/drawing/2014/main" id="{B82499CA-4655-E625-3FA6-9F6CACB8CCC3}"/>
              </a:ext>
            </a:extLst>
          </p:cNvPr>
          <p:cNvPicPr>
            <a:picLocks noChangeAspect="1"/>
          </p:cNvPicPr>
          <p:nvPr/>
        </p:nvPicPr>
        <p:blipFill>
          <a:blip r:embed="rId2">
            <a:extLst>
              <a:ext uri="{28A0092B-C50C-407E-A947-70E740481C1C}">
                <a14:useLocalDpi xmlns:a14="http://schemas.microsoft.com/office/drawing/2010/main" val="0"/>
              </a:ext>
            </a:extLst>
          </a:blip>
          <a:srcRect t="10035"/>
          <a:stretch/>
        </p:blipFill>
        <p:spPr>
          <a:xfrm>
            <a:off x="0" y="1340038"/>
            <a:ext cx="9144000" cy="5517961"/>
          </a:xfrm>
          <a:prstGeom prst="rect">
            <a:avLst/>
          </a:prstGeom>
        </p:spPr>
      </p:pic>
      <p:grpSp>
        <p:nvGrpSpPr>
          <p:cNvPr id="6" name="Group 5">
            <a:extLst>
              <a:ext uri="{FF2B5EF4-FFF2-40B4-BE49-F238E27FC236}">
                <a16:creationId xmlns:a16="http://schemas.microsoft.com/office/drawing/2014/main" id="{D7353E23-29C9-15CB-C2E1-2A9FE23C18D5}"/>
              </a:ext>
            </a:extLst>
          </p:cNvPr>
          <p:cNvGrpSpPr/>
          <p:nvPr/>
        </p:nvGrpSpPr>
        <p:grpSpPr>
          <a:xfrm>
            <a:off x="0" y="6366125"/>
            <a:ext cx="9144000" cy="512547"/>
            <a:chOff x="0" y="0"/>
            <a:chExt cx="24384000" cy="1609034"/>
          </a:xfrm>
          <a:solidFill>
            <a:srgbClr val="CEB364"/>
          </a:solidFill>
        </p:grpSpPr>
        <p:sp>
          <p:nvSpPr>
            <p:cNvPr id="7" name="Freeform 6">
              <a:extLst>
                <a:ext uri="{FF2B5EF4-FFF2-40B4-BE49-F238E27FC236}">
                  <a16:creationId xmlns:a16="http://schemas.microsoft.com/office/drawing/2014/main" id="{9A2D1CA3-621C-499A-10E5-B06867C9D0DE}"/>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dirty="0">
                <a:solidFill>
                  <a:srgbClr val="C0956D"/>
                </a:solidFill>
              </a:endParaRPr>
            </a:p>
          </p:txBody>
        </p:sp>
      </p:grpSp>
      <p:sp>
        <p:nvSpPr>
          <p:cNvPr id="20" name="TextBox 19">
            <a:extLst>
              <a:ext uri="{FF2B5EF4-FFF2-40B4-BE49-F238E27FC236}">
                <a16:creationId xmlns:a16="http://schemas.microsoft.com/office/drawing/2014/main" id="{21AA86AE-C0A6-10C7-7B88-9B078547514A}"/>
              </a:ext>
            </a:extLst>
          </p:cNvPr>
          <p:cNvSpPr txBox="1"/>
          <p:nvPr/>
        </p:nvSpPr>
        <p:spPr>
          <a:xfrm>
            <a:off x="1631195" y="2514282"/>
            <a:ext cx="5309511" cy="369332"/>
          </a:xfrm>
          <a:prstGeom prst="rect">
            <a:avLst/>
          </a:prstGeom>
          <a:noFill/>
        </p:spPr>
        <p:txBody>
          <a:bodyPr wrap="square" rtlCol="0">
            <a:spAutoFit/>
          </a:bodyPr>
          <a:lstStyle/>
          <a:p>
            <a:pPr algn="ctr" defTabSz="257175">
              <a:spcAft>
                <a:spcPts val="450"/>
              </a:spcAft>
            </a:pPr>
            <a:r>
              <a:rPr lang="en-US" b="1" dirty="0">
                <a:solidFill>
                  <a:schemeClr val="bg1"/>
                </a:solidFill>
                <a:latin typeface="Montserrat" pitchFamily="2" charset="77"/>
              </a:rPr>
              <a:t>CATEGORY NAME</a:t>
            </a:r>
          </a:p>
        </p:txBody>
      </p:sp>
      <p:sp>
        <p:nvSpPr>
          <p:cNvPr id="21" name="TextBox 20">
            <a:extLst>
              <a:ext uri="{FF2B5EF4-FFF2-40B4-BE49-F238E27FC236}">
                <a16:creationId xmlns:a16="http://schemas.microsoft.com/office/drawing/2014/main" id="{75C86D41-3697-550B-F0E2-1A6A2DCC99A5}"/>
              </a:ext>
            </a:extLst>
          </p:cNvPr>
          <p:cNvSpPr txBox="1"/>
          <p:nvPr/>
        </p:nvSpPr>
        <p:spPr>
          <a:xfrm>
            <a:off x="1629560" y="2906772"/>
            <a:ext cx="5312780" cy="646331"/>
          </a:xfrm>
          <a:prstGeom prst="rect">
            <a:avLst/>
          </a:prstGeom>
          <a:noFill/>
        </p:spPr>
        <p:txBody>
          <a:bodyPr wrap="square" rtlCol="0">
            <a:spAutoFit/>
          </a:bodyPr>
          <a:lstStyle/>
          <a:p>
            <a:pPr algn="ctr" defTabSz="257175">
              <a:spcAft>
                <a:spcPts val="450"/>
              </a:spcAft>
            </a:pPr>
            <a:r>
              <a:rPr lang="en-US" sz="3600" dirty="0">
                <a:solidFill>
                  <a:schemeClr val="bg1"/>
                </a:solidFill>
                <a:latin typeface="Montserrat" pitchFamily="2" charset="77"/>
                <a:cs typeface="Calibri" panose="020F0502020204030204" pitchFamily="34" charset="0"/>
              </a:rPr>
              <a:t>PROJECT NAME</a:t>
            </a:r>
          </a:p>
        </p:txBody>
      </p:sp>
      <p:sp>
        <p:nvSpPr>
          <p:cNvPr id="9" name="TextBox 9">
            <a:extLst>
              <a:ext uri="{FF2B5EF4-FFF2-40B4-BE49-F238E27FC236}">
                <a16:creationId xmlns:a16="http://schemas.microsoft.com/office/drawing/2014/main" id="{4942605A-F21C-DBC7-5004-248D8A8A234E}"/>
              </a:ext>
            </a:extLst>
          </p:cNvPr>
          <p:cNvSpPr txBox="1"/>
          <p:nvPr/>
        </p:nvSpPr>
        <p:spPr>
          <a:xfrm>
            <a:off x="-500073" y="6459902"/>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sp>
        <p:nvSpPr>
          <p:cNvPr id="2" name="TextBox 1">
            <a:extLst>
              <a:ext uri="{FF2B5EF4-FFF2-40B4-BE49-F238E27FC236}">
                <a16:creationId xmlns:a16="http://schemas.microsoft.com/office/drawing/2014/main" id="{0087B15A-46A8-ADE5-1145-FD7E6E20E658}"/>
              </a:ext>
            </a:extLst>
          </p:cNvPr>
          <p:cNvSpPr txBox="1"/>
          <p:nvPr/>
        </p:nvSpPr>
        <p:spPr>
          <a:xfrm>
            <a:off x="1628054" y="3572558"/>
            <a:ext cx="5309511" cy="338554"/>
          </a:xfrm>
          <a:prstGeom prst="rect">
            <a:avLst/>
          </a:prstGeom>
          <a:noFill/>
        </p:spPr>
        <p:txBody>
          <a:bodyPr wrap="square" rtlCol="0">
            <a:spAutoFit/>
          </a:bodyPr>
          <a:lstStyle/>
          <a:p>
            <a:pPr algn="ctr" defTabSz="257175">
              <a:spcAft>
                <a:spcPts val="450"/>
              </a:spcAft>
            </a:pPr>
            <a:r>
              <a:rPr lang="en-US" sz="1600" dirty="0">
                <a:solidFill>
                  <a:schemeClr val="bg1"/>
                </a:solidFill>
                <a:latin typeface="Montserrat" pitchFamily="2" charset="77"/>
              </a:rPr>
              <a:t>SUBMITTER NAME, JOB TITLE, COMPANY NAME</a:t>
            </a:r>
          </a:p>
        </p:txBody>
      </p:sp>
      <p:sp>
        <p:nvSpPr>
          <p:cNvPr id="12" name="TextBox 11">
            <a:extLst>
              <a:ext uri="{FF2B5EF4-FFF2-40B4-BE49-F238E27FC236}">
                <a16:creationId xmlns:a16="http://schemas.microsoft.com/office/drawing/2014/main" id="{DF71DA30-FB37-D694-EBE4-8565B9C2BC96}"/>
              </a:ext>
            </a:extLst>
          </p:cNvPr>
          <p:cNvSpPr txBox="1"/>
          <p:nvPr/>
        </p:nvSpPr>
        <p:spPr>
          <a:xfrm>
            <a:off x="2765947" y="599467"/>
            <a:ext cx="6248400" cy="492058"/>
          </a:xfrm>
          <a:prstGeom prst="rect">
            <a:avLst/>
          </a:prstGeom>
          <a:noFill/>
        </p:spPr>
        <p:txBody>
          <a:bodyPr wrap="square" rtlCol="0">
            <a:spAutoFit/>
          </a:bodyPr>
          <a:lstStyle/>
          <a:p>
            <a:pPr algn="r"/>
            <a:r>
              <a:rPr lang="en-AE" sz="1200" b="1" dirty="0">
                <a:latin typeface="Montserrat" pitchFamily="2" charset="77"/>
                <a:cs typeface="Gotham Bold" pitchFamily="2" charset="0"/>
              </a:rPr>
              <a:t>TUESDAY 18 FEBRUARY 2025</a:t>
            </a:r>
          </a:p>
          <a:p>
            <a:pPr algn="r">
              <a:lnSpc>
                <a:spcPct val="150000"/>
              </a:lnSpc>
            </a:pPr>
            <a:r>
              <a:rPr lang="en-AE" sz="1000" dirty="0">
                <a:latin typeface="Montserrat" pitchFamily="2" charset="77"/>
                <a:cs typeface="Gotham Bold" pitchFamily="2" charset="0"/>
              </a:rPr>
              <a:t>EGYPT INTERNATIONAL EXHIBITION CENTER</a:t>
            </a:r>
          </a:p>
        </p:txBody>
      </p:sp>
      <p:sp>
        <p:nvSpPr>
          <p:cNvPr id="13" name="TextBox 12">
            <a:extLst>
              <a:ext uri="{FF2B5EF4-FFF2-40B4-BE49-F238E27FC236}">
                <a16:creationId xmlns:a16="http://schemas.microsoft.com/office/drawing/2014/main" id="{7B45686F-CC9C-4925-83D2-3E7374C733DB}"/>
              </a:ext>
            </a:extLst>
          </p:cNvPr>
          <p:cNvSpPr txBox="1"/>
          <p:nvPr/>
        </p:nvSpPr>
        <p:spPr>
          <a:xfrm>
            <a:off x="0" y="125972"/>
            <a:ext cx="9144000" cy="230832"/>
          </a:xfrm>
          <a:prstGeom prst="rect">
            <a:avLst/>
          </a:prstGeom>
          <a:noFill/>
        </p:spPr>
        <p:txBody>
          <a:bodyPr wrap="square" rtlCol="0">
            <a:spAutoFit/>
          </a:bodyPr>
          <a:lstStyle/>
          <a:p>
            <a:pPr algn="ctr"/>
            <a:r>
              <a:rPr lang="en-GB" sz="900" dirty="0">
                <a:effectLst/>
                <a:latin typeface="Montserrat" pitchFamily="2" charset="77"/>
              </a:rPr>
              <a:t>HELD UNDER THE PATRONAGE OF HIS EXCELLENCY ABDEL FATTAH EL SISI, PRESIDENT OF THE ARAB REPUBLIC OF EGYPT</a:t>
            </a:r>
          </a:p>
        </p:txBody>
      </p:sp>
      <p:grpSp>
        <p:nvGrpSpPr>
          <p:cNvPr id="24" name="Group 23">
            <a:extLst>
              <a:ext uri="{FF2B5EF4-FFF2-40B4-BE49-F238E27FC236}">
                <a16:creationId xmlns:a16="http://schemas.microsoft.com/office/drawing/2014/main" id="{2B8D20EC-3A2C-2331-C8D2-BFD126AAD82D}"/>
              </a:ext>
            </a:extLst>
          </p:cNvPr>
          <p:cNvGrpSpPr/>
          <p:nvPr/>
        </p:nvGrpSpPr>
        <p:grpSpPr>
          <a:xfrm>
            <a:off x="129653" y="439374"/>
            <a:ext cx="2261122" cy="846501"/>
            <a:chOff x="129653" y="563199"/>
            <a:chExt cx="1985879" cy="763297"/>
          </a:xfrm>
        </p:grpSpPr>
        <p:pic>
          <p:nvPicPr>
            <p:cNvPr id="10" name="Picture 9">
              <a:extLst>
                <a:ext uri="{FF2B5EF4-FFF2-40B4-BE49-F238E27FC236}">
                  <a16:creationId xmlns:a16="http://schemas.microsoft.com/office/drawing/2014/main" id="{A53DC409-5C28-45EE-5349-9DC9B3C80764}"/>
                </a:ext>
              </a:extLst>
            </p:cNvPr>
            <p:cNvPicPr>
              <a:picLocks noChangeAspect="1"/>
            </p:cNvPicPr>
            <p:nvPr/>
          </p:nvPicPr>
          <p:blipFill>
            <a:blip r:embed="rId3">
              <a:extLst>
                <a:ext uri="{28A0092B-C50C-407E-A947-70E740481C1C}">
                  <a14:useLocalDpi xmlns:a14="http://schemas.microsoft.com/office/drawing/2010/main" val="0"/>
                </a:ext>
              </a:extLst>
            </a:blip>
            <a:srcRect l="77067"/>
            <a:stretch/>
          </p:blipFill>
          <p:spPr>
            <a:xfrm>
              <a:off x="1528679" y="599215"/>
              <a:ext cx="586853" cy="660375"/>
            </a:xfrm>
            <a:prstGeom prst="rect">
              <a:avLst/>
            </a:prstGeom>
          </p:spPr>
        </p:pic>
        <p:pic>
          <p:nvPicPr>
            <p:cNvPr id="22" name="Picture 21" descr="A close-up of a logo&#10;&#10;Description automatically generated">
              <a:extLst>
                <a:ext uri="{FF2B5EF4-FFF2-40B4-BE49-F238E27FC236}">
                  <a16:creationId xmlns:a16="http://schemas.microsoft.com/office/drawing/2014/main" id="{DB14780D-A256-9387-FA15-1E480A2EC7FC}"/>
                </a:ext>
              </a:extLst>
            </p:cNvPr>
            <p:cNvPicPr>
              <a:picLocks noChangeAspect="1"/>
            </p:cNvPicPr>
            <p:nvPr/>
          </p:nvPicPr>
          <p:blipFill>
            <a:blip r:embed="rId4">
              <a:extLst>
                <a:ext uri="{28A0092B-C50C-407E-A947-70E740481C1C}">
                  <a14:useLocalDpi xmlns:a14="http://schemas.microsoft.com/office/drawing/2010/main" val="0"/>
                </a:ext>
              </a:extLst>
            </a:blip>
            <a:srcRect r="38084"/>
            <a:stretch/>
          </p:blipFill>
          <p:spPr>
            <a:xfrm>
              <a:off x="129653" y="563199"/>
              <a:ext cx="1356247" cy="763297"/>
            </a:xfrm>
            <a:prstGeom prst="rect">
              <a:avLst/>
            </a:prstGeom>
          </p:spPr>
        </p:pic>
      </p:grpSp>
      <p:pic>
        <p:nvPicPr>
          <p:cNvPr id="31" name="Picture 7">
            <a:extLst>
              <a:ext uri="{FF2B5EF4-FFF2-40B4-BE49-F238E27FC236}">
                <a16:creationId xmlns:a16="http://schemas.microsoft.com/office/drawing/2014/main" id="{15462D92-AF4A-480F-3855-0978AAA6EFE3}"/>
              </a:ext>
            </a:extLst>
          </p:cNvPr>
          <p:cNvPicPr>
            <a:picLocks noChangeAspect="1"/>
          </p:cNvPicPr>
          <p:nvPr/>
        </p:nvPicPr>
        <p:blipFill>
          <a:blip r:embed="rId5">
            <a:extLst>
              <a:ext uri="{28A0092B-C50C-407E-A947-70E740481C1C}">
                <a14:useLocalDpi xmlns:a14="http://schemas.microsoft.com/office/drawing/2010/main" val="0"/>
              </a:ext>
            </a:extLst>
          </a:blip>
          <a:srcRect t="668" b="668"/>
          <a:stretch/>
        </p:blipFill>
        <p:spPr>
          <a:xfrm>
            <a:off x="7010400" y="6445005"/>
            <a:ext cx="1802284" cy="363050"/>
          </a:xfrm>
          <a:prstGeom prst="rect">
            <a:avLst/>
          </a:prstGeom>
          <a:noFill/>
        </p:spPr>
      </p:pic>
    </p:spTree>
    <p:extLst>
      <p:ext uri="{BB962C8B-B14F-4D97-AF65-F5344CB8AC3E}">
        <p14:creationId xmlns:p14="http://schemas.microsoft.com/office/powerpoint/2010/main" val="2614433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a:extLst>
              <a:ext uri="{FF2B5EF4-FFF2-40B4-BE49-F238E27FC236}">
                <a16:creationId xmlns:a16="http://schemas.microsoft.com/office/drawing/2014/main" id="{E0EED4A6-B52D-EA5F-F0E3-6176D8E4664F}"/>
              </a:ext>
            </a:extLst>
          </p:cNvPr>
          <p:cNvSpPr txBox="1"/>
          <p:nvPr/>
        </p:nvSpPr>
        <p:spPr>
          <a:xfrm>
            <a:off x="597394" y="1716745"/>
            <a:ext cx="8227950" cy="430887"/>
          </a:xfrm>
          <a:prstGeom prst="rect">
            <a:avLst/>
          </a:prstGeom>
        </p:spPr>
        <p:txBody>
          <a:bodyPr wrap="square" lIns="0" tIns="0" rIns="0" bIns="0" rtlCol="0" anchor="t">
            <a:spAutoFit/>
          </a:bodyPr>
          <a:lstStyle/>
          <a:p>
            <a:pPr algn="just"/>
            <a:r>
              <a:rPr lang="en-GB" sz="1400" dirty="0">
                <a:solidFill>
                  <a:srgbClr val="000000"/>
                </a:solidFill>
                <a:effectLst/>
                <a:latin typeface="Montserrat" pitchFamily="2" charset="77"/>
                <a:cs typeface="Gotham Bold" pitchFamily="2" charset="0"/>
              </a:rPr>
              <a:t>TEXT AREA</a:t>
            </a:r>
          </a:p>
          <a:p>
            <a:pPr algn="just"/>
            <a:endParaRPr lang="en-GB" sz="1400" dirty="0">
              <a:solidFill>
                <a:srgbClr val="000000"/>
              </a:solidFill>
              <a:latin typeface="Montserrat" pitchFamily="2" charset="77"/>
              <a:cs typeface="Gotham Bold" pitchFamily="2" charset="0"/>
            </a:endParaRPr>
          </a:p>
        </p:txBody>
      </p:sp>
      <p:sp>
        <p:nvSpPr>
          <p:cNvPr id="13" name="TextBox 37">
            <a:extLst>
              <a:ext uri="{FF2B5EF4-FFF2-40B4-BE49-F238E27FC236}">
                <a16:creationId xmlns:a16="http://schemas.microsoft.com/office/drawing/2014/main" id="{BE17D313-6AE4-EF09-ECC3-97B969761E32}"/>
              </a:ext>
            </a:extLst>
          </p:cNvPr>
          <p:cNvSpPr txBox="1"/>
          <p:nvPr/>
        </p:nvSpPr>
        <p:spPr>
          <a:xfrm>
            <a:off x="577984" y="534786"/>
            <a:ext cx="6465530" cy="615553"/>
          </a:xfrm>
          <a:prstGeom prst="rect">
            <a:avLst/>
          </a:prstGeom>
        </p:spPr>
        <p:txBody>
          <a:bodyPr wrap="square" lIns="0" tIns="0" rIns="0" bIns="0" rtlCol="0" anchor="t">
            <a:spAutoFit/>
          </a:bodyPr>
          <a:lstStyle/>
          <a:p>
            <a:r>
              <a:rPr lang="en-US" sz="2000" spc="3" dirty="0">
                <a:solidFill>
                  <a:srgbClr val="CEB364"/>
                </a:solidFill>
                <a:latin typeface="Montserrat" pitchFamily="2" charset="77"/>
              </a:rPr>
              <a:t>SUMMARY</a:t>
            </a:r>
          </a:p>
          <a:p>
            <a:r>
              <a:rPr lang="en-US" sz="2000" b="1" dirty="0">
                <a:solidFill>
                  <a:srgbClr val="CEB364"/>
                </a:solidFill>
                <a:latin typeface="Montserrat" pitchFamily="2" charset="77"/>
              </a:rPr>
              <a:t>WHY DO YOU DESERVE THE AWARD?</a:t>
            </a:r>
          </a:p>
        </p:txBody>
      </p:sp>
      <p:grpSp>
        <p:nvGrpSpPr>
          <p:cNvPr id="2" name="Group 1">
            <a:extLst>
              <a:ext uri="{FF2B5EF4-FFF2-40B4-BE49-F238E27FC236}">
                <a16:creationId xmlns:a16="http://schemas.microsoft.com/office/drawing/2014/main" id="{70B9BCDB-1C2B-D2C0-50C2-170A983113EB}"/>
              </a:ext>
            </a:extLst>
          </p:cNvPr>
          <p:cNvGrpSpPr/>
          <p:nvPr/>
        </p:nvGrpSpPr>
        <p:grpSpPr>
          <a:xfrm>
            <a:off x="0" y="6366125"/>
            <a:ext cx="9144000" cy="512547"/>
            <a:chOff x="0" y="0"/>
            <a:chExt cx="24384000" cy="1609034"/>
          </a:xfrm>
          <a:solidFill>
            <a:srgbClr val="CEB364"/>
          </a:solidFill>
        </p:grpSpPr>
        <p:sp>
          <p:nvSpPr>
            <p:cNvPr id="3" name="Freeform 6">
              <a:extLst>
                <a:ext uri="{FF2B5EF4-FFF2-40B4-BE49-F238E27FC236}">
                  <a16:creationId xmlns:a16="http://schemas.microsoft.com/office/drawing/2014/main" id="{5CA430B9-E0A3-EDD5-9521-2EDD97EFAA6F}"/>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dirty="0">
                <a:solidFill>
                  <a:srgbClr val="C0956D"/>
                </a:solidFill>
              </a:endParaRPr>
            </a:p>
          </p:txBody>
        </p:sp>
      </p:grpSp>
      <p:sp>
        <p:nvSpPr>
          <p:cNvPr id="4" name="TextBox 9">
            <a:extLst>
              <a:ext uri="{FF2B5EF4-FFF2-40B4-BE49-F238E27FC236}">
                <a16:creationId xmlns:a16="http://schemas.microsoft.com/office/drawing/2014/main" id="{FB367983-3618-1E0A-3DAD-6D7E337FDD5E}"/>
              </a:ext>
            </a:extLst>
          </p:cNvPr>
          <p:cNvSpPr txBox="1"/>
          <p:nvPr/>
        </p:nvSpPr>
        <p:spPr>
          <a:xfrm>
            <a:off x="6856709" y="6429194"/>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sp>
        <p:nvSpPr>
          <p:cNvPr id="6" name="AutoShape 4">
            <a:extLst>
              <a:ext uri="{FF2B5EF4-FFF2-40B4-BE49-F238E27FC236}">
                <a16:creationId xmlns:a16="http://schemas.microsoft.com/office/drawing/2014/main" id="{7D0C6F4B-0FA7-A0AC-94FC-CF068BE58F87}"/>
              </a:ext>
            </a:extLst>
          </p:cNvPr>
          <p:cNvSpPr/>
          <p:nvPr/>
        </p:nvSpPr>
        <p:spPr>
          <a:xfrm>
            <a:off x="597393" y="1431895"/>
            <a:ext cx="8227951" cy="0"/>
          </a:xfrm>
          <a:prstGeom prst="line">
            <a:avLst/>
          </a:prstGeom>
          <a:ln w="9525" cap="rnd">
            <a:solidFill>
              <a:srgbClr val="DDC07F"/>
            </a:solidFill>
            <a:prstDash val="solid"/>
            <a:headEnd type="none" w="sm" len="sm"/>
            <a:tailEnd type="none" w="sm" len="sm"/>
          </a:ln>
        </p:spPr>
        <p:txBody>
          <a:bodyPr/>
          <a:lstStyle/>
          <a:p>
            <a:endParaRPr lang="en-AE" dirty="0"/>
          </a:p>
        </p:txBody>
      </p:sp>
      <p:grpSp>
        <p:nvGrpSpPr>
          <p:cNvPr id="10" name="Group 9">
            <a:extLst>
              <a:ext uri="{FF2B5EF4-FFF2-40B4-BE49-F238E27FC236}">
                <a16:creationId xmlns:a16="http://schemas.microsoft.com/office/drawing/2014/main" id="{2E8CDD45-3A6D-CB09-4D35-6F3EEF363574}"/>
              </a:ext>
            </a:extLst>
          </p:cNvPr>
          <p:cNvGrpSpPr/>
          <p:nvPr/>
        </p:nvGrpSpPr>
        <p:grpSpPr>
          <a:xfrm>
            <a:off x="6654278" y="439374"/>
            <a:ext cx="2261122" cy="846501"/>
            <a:chOff x="129653" y="563199"/>
            <a:chExt cx="1985879" cy="763297"/>
          </a:xfrm>
        </p:grpSpPr>
        <p:pic>
          <p:nvPicPr>
            <p:cNvPr id="11" name="Picture 10">
              <a:extLst>
                <a:ext uri="{FF2B5EF4-FFF2-40B4-BE49-F238E27FC236}">
                  <a16:creationId xmlns:a16="http://schemas.microsoft.com/office/drawing/2014/main" id="{2712BF8C-DD86-B876-D505-7CF7954FE1A8}"/>
                </a:ext>
              </a:extLst>
            </p:cNvPr>
            <p:cNvPicPr>
              <a:picLocks noChangeAspect="1"/>
            </p:cNvPicPr>
            <p:nvPr/>
          </p:nvPicPr>
          <p:blipFill>
            <a:blip r:embed="rId2">
              <a:extLst>
                <a:ext uri="{28A0092B-C50C-407E-A947-70E740481C1C}">
                  <a14:useLocalDpi xmlns:a14="http://schemas.microsoft.com/office/drawing/2010/main" val="0"/>
                </a:ext>
              </a:extLst>
            </a:blip>
            <a:srcRect l="77067"/>
            <a:stretch/>
          </p:blipFill>
          <p:spPr>
            <a:xfrm>
              <a:off x="1528679" y="599215"/>
              <a:ext cx="586853" cy="660375"/>
            </a:xfrm>
            <a:prstGeom prst="rect">
              <a:avLst/>
            </a:prstGeom>
          </p:spPr>
        </p:pic>
        <p:pic>
          <p:nvPicPr>
            <p:cNvPr id="12" name="Picture 11" descr="A close-up of a logo&#10;&#10;Description automatically generated">
              <a:extLst>
                <a:ext uri="{FF2B5EF4-FFF2-40B4-BE49-F238E27FC236}">
                  <a16:creationId xmlns:a16="http://schemas.microsoft.com/office/drawing/2014/main" id="{E37D7833-7CF8-9C0B-1DC4-284AD47F7BE1}"/>
                </a:ext>
              </a:extLst>
            </p:cNvPr>
            <p:cNvPicPr>
              <a:picLocks noChangeAspect="1"/>
            </p:cNvPicPr>
            <p:nvPr/>
          </p:nvPicPr>
          <p:blipFill>
            <a:blip r:embed="rId3">
              <a:extLst>
                <a:ext uri="{28A0092B-C50C-407E-A947-70E740481C1C}">
                  <a14:useLocalDpi xmlns:a14="http://schemas.microsoft.com/office/drawing/2010/main" val="0"/>
                </a:ext>
              </a:extLst>
            </a:blip>
            <a:srcRect r="38084"/>
            <a:stretch/>
          </p:blipFill>
          <p:spPr>
            <a:xfrm>
              <a:off x="129653" y="563199"/>
              <a:ext cx="1356247" cy="763297"/>
            </a:xfrm>
            <a:prstGeom prst="rect">
              <a:avLst/>
            </a:prstGeom>
          </p:spPr>
        </p:pic>
      </p:grpSp>
    </p:spTree>
    <p:extLst>
      <p:ext uri="{BB962C8B-B14F-4D97-AF65-F5344CB8AC3E}">
        <p14:creationId xmlns:p14="http://schemas.microsoft.com/office/powerpoint/2010/main" val="1231134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0294C-F439-E15C-8B88-4A3E29B25C56}"/>
            </a:ext>
          </a:extLst>
        </p:cNvPr>
        <p:cNvGrpSpPr/>
        <p:nvPr/>
      </p:nvGrpSpPr>
      <p:grpSpPr>
        <a:xfrm>
          <a:off x="0" y="0"/>
          <a:ext cx="0" cy="0"/>
          <a:chOff x="0" y="0"/>
          <a:chExt cx="0" cy="0"/>
        </a:xfrm>
      </p:grpSpPr>
      <p:pic>
        <p:nvPicPr>
          <p:cNvPr id="8" name="Picture 7" descr="A close-up of a yellow circle&#10;&#10;Description automatically generated">
            <a:extLst>
              <a:ext uri="{FF2B5EF4-FFF2-40B4-BE49-F238E27FC236}">
                <a16:creationId xmlns:a16="http://schemas.microsoft.com/office/drawing/2014/main" id="{606C2CE7-306A-5EBF-11BD-4C80FA6AC552}"/>
              </a:ext>
            </a:extLst>
          </p:cNvPr>
          <p:cNvPicPr>
            <a:picLocks noChangeAspect="1"/>
          </p:cNvPicPr>
          <p:nvPr/>
        </p:nvPicPr>
        <p:blipFill>
          <a:blip r:embed="rId2">
            <a:extLst>
              <a:ext uri="{28A0092B-C50C-407E-A947-70E740481C1C}">
                <a14:useLocalDpi xmlns:a14="http://schemas.microsoft.com/office/drawing/2010/main" val="0"/>
              </a:ext>
            </a:extLst>
          </a:blip>
          <a:srcRect t="10035"/>
          <a:stretch/>
        </p:blipFill>
        <p:spPr>
          <a:xfrm>
            <a:off x="0" y="1340038"/>
            <a:ext cx="9144000" cy="5517961"/>
          </a:xfrm>
          <a:prstGeom prst="rect">
            <a:avLst/>
          </a:prstGeom>
        </p:spPr>
      </p:pic>
      <p:grpSp>
        <p:nvGrpSpPr>
          <p:cNvPr id="6" name="Group 5">
            <a:extLst>
              <a:ext uri="{FF2B5EF4-FFF2-40B4-BE49-F238E27FC236}">
                <a16:creationId xmlns:a16="http://schemas.microsoft.com/office/drawing/2014/main" id="{113B937D-155C-50C7-33E4-9B76D1628848}"/>
              </a:ext>
            </a:extLst>
          </p:cNvPr>
          <p:cNvGrpSpPr/>
          <p:nvPr/>
        </p:nvGrpSpPr>
        <p:grpSpPr>
          <a:xfrm>
            <a:off x="0" y="6366125"/>
            <a:ext cx="9144000" cy="512547"/>
            <a:chOff x="0" y="0"/>
            <a:chExt cx="24384000" cy="1609034"/>
          </a:xfrm>
          <a:solidFill>
            <a:srgbClr val="CEB364"/>
          </a:solidFill>
        </p:grpSpPr>
        <p:sp>
          <p:nvSpPr>
            <p:cNvPr id="7" name="Freeform 6">
              <a:extLst>
                <a:ext uri="{FF2B5EF4-FFF2-40B4-BE49-F238E27FC236}">
                  <a16:creationId xmlns:a16="http://schemas.microsoft.com/office/drawing/2014/main" id="{13DBC281-BFFA-FA8C-4FB5-43607C066983}"/>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dirty="0">
                <a:solidFill>
                  <a:srgbClr val="C0956D"/>
                </a:solidFill>
              </a:endParaRPr>
            </a:p>
          </p:txBody>
        </p:sp>
      </p:grpSp>
      <p:sp>
        <p:nvSpPr>
          <p:cNvPr id="9" name="TextBox 9">
            <a:extLst>
              <a:ext uri="{FF2B5EF4-FFF2-40B4-BE49-F238E27FC236}">
                <a16:creationId xmlns:a16="http://schemas.microsoft.com/office/drawing/2014/main" id="{BF500522-3140-2520-3D9F-BAFFEC7B4C87}"/>
              </a:ext>
            </a:extLst>
          </p:cNvPr>
          <p:cNvSpPr txBox="1"/>
          <p:nvPr/>
        </p:nvSpPr>
        <p:spPr>
          <a:xfrm>
            <a:off x="-500073" y="6459902"/>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sp>
        <p:nvSpPr>
          <p:cNvPr id="12" name="TextBox 11">
            <a:extLst>
              <a:ext uri="{FF2B5EF4-FFF2-40B4-BE49-F238E27FC236}">
                <a16:creationId xmlns:a16="http://schemas.microsoft.com/office/drawing/2014/main" id="{C5E0CC86-B046-B35C-9D34-C86D50880ED6}"/>
              </a:ext>
            </a:extLst>
          </p:cNvPr>
          <p:cNvSpPr txBox="1"/>
          <p:nvPr/>
        </p:nvSpPr>
        <p:spPr>
          <a:xfrm>
            <a:off x="2765947" y="599467"/>
            <a:ext cx="6248400" cy="492058"/>
          </a:xfrm>
          <a:prstGeom prst="rect">
            <a:avLst/>
          </a:prstGeom>
          <a:noFill/>
        </p:spPr>
        <p:txBody>
          <a:bodyPr wrap="square" rtlCol="0">
            <a:spAutoFit/>
          </a:bodyPr>
          <a:lstStyle/>
          <a:p>
            <a:pPr algn="r"/>
            <a:r>
              <a:rPr lang="en-AE" sz="1200" b="1" dirty="0">
                <a:latin typeface="Montserrat" pitchFamily="2" charset="77"/>
                <a:cs typeface="Gotham Bold" pitchFamily="2" charset="0"/>
              </a:rPr>
              <a:t>TUESDAY 18 FEBRUARY 2025</a:t>
            </a:r>
          </a:p>
          <a:p>
            <a:pPr algn="r">
              <a:lnSpc>
                <a:spcPct val="150000"/>
              </a:lnSpc>
            </a:pPr>
            <a:r>
              <a:rPr lang="en-AE" sz="1000" dirty="0">
                <a:latin typeface="Montserrat" pitchFamily="2" charset="77"/>
                <a:cs typeface="Gotham Bold" pitchFamily="2" charset="0"/>
              </a:rPr>
              <a:t>EGYPT INTERNATIONAL EXHIBITION CENTER</a:t>
            </a:r>
          </a:p>
        </p:txBody>
      </p:sp>
      <p:sp>
        <p:nvSpPr>
          <p:cNvPr id="13" name="TextBox 12">
            <a:extLst>
              <a:ext uri="{FF2B5EF4-FFF2-40B4-BE49-F238E27FC236}">
                <a16:creationId xmlns:a16="http://schemas.microsoft.com/office/drawing/2014/main" id="{E194896F-8935-3DF3-855A-B46BE288B26B}"/>
              </a:ext>
            </a:extLst>
          </p:cNvPr>
          <p:cNvSpPr txBox="1"/>
          <p:nvPr/>
        </p:nvSpPr>
        <p:spPr>
          <a:xfrm>
            <a:off x="0" y="125972"/>
            <a:ext cx="9144000" cy="230832"/>
          </a:xfrm>
          <a:prstGeom prst="rect">
            <a:avLst/>
          </a:prstGeom>
          <a:noFill/>
        </p:spPr>
        <p:txBody>
          <a:bodyPr wrap="square" rtlCol="0">
            <a:spAutoFit/>
          </a:bodyPr>
          <a:lstStyle/>
          <a:p>
            <a:pPr algn="ctr"/>
            <a:r>
              <a:rPr lang="en-GB" sz="900" dirty="0">
                <a:effectLst/>
                <a:latin typeface="Montserrat" pitchFamily="2" charset="77"/>
              </a:rPr>
              <a:t>HELD UNDER THE PATRONAGE OF HIS EXCELLENCY ABDEL FATTAH EL SISI, PRESIDENT OF THE ARAB REPUBLIC OF EGYPT</a:t>
            </a:r>
          </a:p>
        </p:txBody>
      </p:sp>
      <p:grpSp>
        <p:nvGrpSpPr>
          <p:cNvPr id="24" name="Group 23">
            <a:extLst>
              <a:ext uri="{FF2B5EF4-FFF2-40B4-BE49-F238E27FC236}">
                <a16:creationId xmlns:a16="http://schemas.microsoft.com/office/drawing/2014/main" id="{DB61AC14-88B3-DCE9-18C6-DEA031151E7C}"/>
              </a:ext>
            </a:extLst>
          </p:cNvPr>
          <p:cNvGrpSpPr/>
          <p:nvPr/>
        </p:nvGrpSpPr>
        <p:grpSpPr>
          <a:xfrm>
            <a:off x="129653" y="439374"/>
            <a:ext cx="2261122" cy="846501"/>
            <a:chOff x="129653" y="563199"/>
            <a:chExt cx="1985879" cy="763297"/>
          </a:xfrm>
        </p:grpSpPr>
        <p:pic>
          <p:nvPicPr>
            <p:cNvPr id="10" name="Picture 9">
              <a:extLst>
                <a:ext uri="{FF2B5EF4-FFF2-40B4-BE49-F238E27FC236}">
                  <a16:creationId xmlns:a16="http://schemas.microsoft.com/office/drawing/2014/main" id="{F5DDA6C8-B33E-BBD5-D451-EDC285768E46}"/>
                </a:ext>
              </a:extLst>
            </p:cNvPr>
            <p:cNvPicPr>
              <a:picLocks noChangeAspect="1"/>
            </p:cNvPicPr>
            <p:nvPr/>
          </p:nvPicPr>
          <p:blipFill>
            <a:blip r:embed="rId3">
              <a:extLst>
                <a:ext uri="{28A0092B-C50C-407E-A947-70E740481C1C}">
                  <a14:useLocalDpi xmlns:a14="http://schemas.microsoft.com/office/drawing/2010/main" val="0"/>
                </a:ext>
              </a:extLst>
            </a:blip>
            <a:srcRect l="77067"/>
            <a:stretch/>
          </p:blipFill>
          <p:spPr>
            <a:xfrm>
              <a:off x="1528679" y="599215"/>
              <a:ext cx="586853" cy="660375"/>
            </a:xfrm>
            <a:prstGeom prst="rect">
              <a:avLst/>
            </a:prstGeom>
          </p:spPr>
        </p:pic>
        <p:pic>
          <p:nvPicPr>
            <p:cNvPr id="22" name="Picture 21" descr="A close-up of a logo&#10;&#10;Description automatically generated">
              <a:extLst>
                <a:ext uri="{FF2B5EF4-FFF2-40B4-BE49-F238E27FC236}">
                  <a16:creationId xmlns:a16="http://schemas.microsoft.com/office/drawing/2014/main" id="{8DCD03A1-4887-3BD2-C59C-15D745ADF351}"/>
                </a:ext>
              </a:extLst>
            </p:cNvPr>
            <p:cNvPicPr>
              <a:picLocks noChangeAspect="1"/>
            </p:cNvPicPr>
            <p:nvPr/>
          </p:nvPicPr>
          <p:blipFill>
            <a:blip r:embed="rId4">
              <a:extLst>
                <a:ext uri="{28A0092B-C50C-407E-A947-70E740481C1C}">
                  <a14:useLocalDpi xmlns:a14="http://schemas.microsoft.com/office/drawing/2010/main" val="0"/>
                </a:ext>
              </a:extLst>
            </a:blip>
            <a:srcRect r="38084"/>
            <a:stretch/>
          </p:blipFill>
          <p:spPr>
            <a:xfrm>
              <a:off x="129653" y="563199"/>
              <a:ext cx="1356247" cy="763297"/>
            </a:xfrm>
            <a:prstGeom prst="rect">
              <a:avLst/>
            </a:prstGeom>
          </p:spPr>
        </p:pic>
      </p:grpSp>
      <p:sp>
        <p:nvSpPr>
          <p:cNvPr id="4" name="TextBox 3">
            <a:extLst>
              <a:ext uri="{FF2B5EF4-FFF2-40B4-BE49-F238E27FC236}">
                <a16:creationId xmlns:a16="http://schemas.microsoft.com/office/drawing/2014/main" id="{901D0DF8-8C31-919B-A0D3-EF7088E8630B}"/>
              </a:ext>
            </a:extLst>
          </p:cNvPr>
          <p:cNvSpPr txBox="1"/>
          <p:nvPr/>
        </p:nvSpPr>
        <p:spPr>
          <a:xfrm>
            <a:off x="1596717" y="4168221"/>
            <a:ext cx="5312780" cy="646331"/>
          </a:xfrm>
          <a:prstGeom prst="rect">
            <a:avLst/>
          </a:prstGeom>
          <a:noFill/>
        </p:spPr>
        <p:txBody>
          <a:bodyPr wrap="square" rtlCol="0">
            <a:spAutoFit/>
          </a:bodyPr>
          <a:lstStyle/>
          <a:p>
            <a:pPr algn="ctr" defTabSz="257175">
              <a:spcAft>
                <a:spcPts val="450"/>
              </a:spcAft>
            </a:pPr>
            <a:r>
              <a:rPr lang="en-US" sz="3600" dirty="0">
                <a:solidFill>
                  <a:schemeClr val="bg1"/>
                </a:solidFill>
                <a:latin typeface="Montserrat" pitchFamily="2" charset="77"/>
                <a:cs typeface="Calibri" panose="020F0502020204030204" pitchFamily="34" charset="0"/>
              </a:rPr>
              <a:t>THANK YOU</a:t>
            </a:r>
          </a:p>
        </p:txBody>
      </p:sp>
      <p:pic>
        <p:nvPicPr>
          <p:cNvPr id="11" name="Picture 7">
            <a:extLst>
              <a:ext uri="{FF2B5EF4-FFF2-40B4-BE49-F238E27FC236}">
                <a16:creationId xmlns:a16="http://schemas.microsoft.com/office/drawing/2014/main" id="{37884D16-8BF2-1E78-50D9-070BD80D6C0C}"/>
              </a:ext>
            </a:extLst>
          </p:cNvPr>
          <p:cNvPicPr>
            <a:picLocks noChangeAspect="1"/>
          </p:cNvPicPr>
          <p:nvPr/>
        </p:nvPicPr>
        <p:blipFill>
          <a:blip r:embed="rId5">
            <a:extLst>
              <a:ext uri="{28A0092B-C50C-407E-A947-70E740481C1C}">
                <a14:useLocalDpi xmlns:a14="http://schemas.microsoft.com/office/drawing/2010/main" val="0"/>
              </a:ext>
            </a:extLst>
          </a:blip>
          <a:srcRect t="668" b="668"/>
          <a:stretch/>
        </p:blipFill>
        <p:spPr>
          <a:xfrm>
            <a:off x="7010400" y="6445005"/>
            <a:ext cx="1802284" cy="363050"/>
          </a:xfrm>
          <a:prstGeom prst="rect">
            <a:avLst/>
          </a:prstGeom>
          <a:noFill/>
        </p:spPr>
      </p:pic>
      <p:sp>
        <p:nvSpPr>
          <p:cNvPr id="14" name="TextBox 13">
            <a:extLst>
              <a:ext uri="{FF2B5EF4-FFF2-40B4-BE49-F238E27FC236}">
                <a16:creationId xmlns:a16="http://schemas.microsoft.com/office/drawing/2014/main" id="{81AC4CAC-E9A4-F2D4-7FD4-E0B62C4BBEF2}"/>
              </a:ext>
            </a:extLst>
          </p:cNvPr>
          <p:cNvSpPr txBox="1"/>
          <p:nvPr/>
        </p:nvSpPr>
        <p:spPr>
          <a:xfrm>
            <a:off x="1599986" y="2953161"/>
            <a:ext cx="5309511" cy="646331"/>
          </a:xfrm>
          <a:prstGeom prst="rect">
            <a:avLst/>
          </a:prstGeom>
          <a:noFill/>
        </p:spPr>
        <p:txBody>
          <a:bodyPr wrap="square" rtlCol="0">
            <a:spAutoFit/>
          </a:bodyPr>
          <a:lstStyle/>
          <a:p>
            <a:pPr algn="ctr" defTabSz="257175">
              <a:spcAft>
                <a:spcPts val="450"/>
              </a:spcAft>
            </a:pPr>
            <a:r>
              <a:rPr lang="en-US" b="1" dirty="0">
                <a:solidFill>
                  <a:schemeClr val="bg1"/>
                </a:solidFill>
                <a:latin typeface="Montserrat" pitchFamily="2" charset="77"/>
              </a:rPr>
              <a:t>INSERT: SPEAKER NAME </a:t>
            </a:r>
            <a:br>
              <a:rPr lang="en-US" b="1" dirty="0">
                <a:solidFill>
                  <a:schemeClr val="bg1"/>
                </a:solidFill>
                <a:latin typeface="Montserrat" pitchFamily="2" charset="77"/>
              </a:rPr>
            </a:br>
            <a:r>
              <a:rPr lang="en-US" dirty="0">
                <a:solidFill>
                  <a:schemeClr val="bg1"/>
                </a:solidFill>
                <a:latin typeface="Montserrat" pitchFamily="2" charset="77"/>
              </a:rPr>
              <a:t>COMPANY NAME</a:t>
            </a:r>
          </a:p>
        </p:txBody>
      </p:sp>
    </p:spTree>
    <p:extLst>
      <p:ext uri="{BB962C8B-B14F-4D97-AF65-F5344CB8AC3E}">
        <p14:creationId xmlns:p14="http://schemas.microsoft.com/office/powerpoint/2010/main" val="3463090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CA9B44-A3D0-EE20-6CAE-7D06C2F21B7C}"/>
              </a:ext>
            </a:extLst>
          </p:cNvPr>
          <p:cNvGrpSpPr/>
          <p:nvPr/>
        </p:nvGrpSpPr>
        <p:grpSpPr>
          <a:xfrm>
            <a:off x="0" y="6366125"/>
            <a:ext cx="9144000" cy="512547"/>
            <a:chOff x="0" y="0"/>
            <a:chExt cx="24384000" cy="1609034"/>
          </a:xfrm>
          <a:solidFill>
            <a:srgbClr val="CEB364"/>
          </a:solidFill>
        </p:grpSpPr>
        <p:sp>
          <p:nvSpPr>
            <p:cNvPr id="3" name="Freeform 6">
              <a:extLst>
                <a:ext uri="{FF2B5EF4-FFF2-40B4-BE49-F238E27FC236}">
                  <a16:creationId xmlns:a16="http://schemas.microsoft.com/office/drawing/2014/main" id="{AF8684E9-1367-FE1D-8E52-C51D65CCA6C3}"/>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dirty="0">
                <a:solidFill>
                  <a:srgbClr val="C0956D"/>
                </a:solidFill>
              </a:endParaRPr>
            </a:p>
          </p:txBody>
        </p:sp>
      </p:grpSp>
      <p:sp>
        <p:nvSpPr>
          <p:cNvPr id="17" name="AutoShape 4">
            <a:extLst>
              <a:ext uri="{FF2B5EF4-FFF2-40B4-BE49-F238E27FC236}">
                <a16:creationId xmlns:a16="http://schemas.microsoft.com/office/drawing/2014/main" id="{B0B3BAA6-CD6A-53C8-FFB5-BFFC87F7ACAB}"/>
              </a:ext>
            </a:extLst>
          </p:cNvPr>
          <p:cNvSpPr/>
          <p:nvPr/>
        </p:nvSpPr>
        <p:spPr>
          <a:xfrm>
            <a:off x="597393" y="1431895"/>
            <a:ext cx="8227951" cy="0"/>
          </a:xfrm>
          <a:prstGeom prst="line">
            <a:avLst/>
          </a:prstGeom>
          <a:ln w="9525" cap="rnd">
            <a:solidFill>
              <a:srgbClr val="DDC07F"/>
            </a:solidFill>
            <a:prstDash val="solid"/>
            <a:headEnd type="none" w="sm" len="sm"/>
            <a:tailEnd type="none" w="sm" len="sm"/>
          </a:ln>
        </p:spPr>
        <p:txBody>
          <a:bodyPr/>
          <a:lstStyle/>
          <a:p>
            <a:endParaRPr lang="en-AE" dirty="0"/>
          </a:p>
        </p:txBody>
      </p:sp>
      <p:sp>
        <p:nvSpPr>
          <p:cNvPr id="16" name="TextBox 9">
            <a:extLst>
              <a:ext uri="{FF2B5EF4-FFF2-40B4-BE49-F238E27FC236}">
                <a16:creationId xmlns:a16="http://schemas.microsoft.com/office/drawing/2014/main" id="{13A13AB2-0F2A-42CB-88BC-A41FC95CF639}"/>
              </a:ext>
            </a:extLst>
          </p:cNvPr>
          <p:cNvSpPr txBox="1"/>
          <p:nvPr/>
        </p:nvSpPr>
        <p:spPr>
          <a:xfrm>
            <a:off x="6856709" y="6429194"/>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sp>
        <p:nvSpPr>
          <p:cNvPr id="19" name="TextBox 5">
            <a:extLst>
              <a:ext uri="{FF2B5EF4-FFF2-40B4-BE49-F238E27FC236}">
                <a16:creationId xmlns:a16="http://schemas.microsoft.com/office/drawing/2014/main" id="{8CBA85D4-D963-C52C-6B65-52B2CDC14884}"/>
              </a:ext>
            </a:extLst>
          </p:cNvPr>
          <p:cNvSpPr txBox="1"/>
          <p:nvPr/>
        </p:nvSpPr>
        <p:spPr>
          <a:xfrm>
            <a:off x="597394" y="1716745"/>
            <a:ext cx="8227950" cy="1738938"/>
          </a:xfrm>
          <a:prstGeom prst="rect">
            <a:avLst/>
          </a:prstGeom>
        </p:spPr>
        <p:txBody>
          <a:bodyPr wrap="square" lIns="0" tIns="0" rIns="0" bIns="0" rtlCol="0" anchor="t">
            <a:spAutoFit/>
          </a:bodyPr>
          <a:lstStyle/>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The EGYPES Energy Awards are your opportunity to spotlight groundbreaking innovations and leadership in energy. Showcase your achievements in sustainability, innovation, and</a:t>
            </a: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excellence, shaping the future of the industry.</a:t>
            </a:r>
          </a:p>
          <a:p>
            <a:pPr marR="0" lvl="0" algn="l" defTabSz="914400" rtl="0" eaLnBrk="1" fontAlgn="auto" latinLnBrk="0" hangingPunct="1">
              <a:lnSpc>
                <a:spcPct val="100000"/>
              </a:lnSpc>
              <a:spcBef>
                <a:spcPts val="0"/>
              </a:spcBef>
              <a:spcAft>
                <a:spcPts val="600"/>
              </a:spcAft>
              <a:buClr>
                <a:srgbClr val="005751"/>
              </a:buClr>
              <a:buSzTx/>
              <a:tabLst/>
              <a:defRPr/>
            </a:pPr>
            <a:endParaRPr kumimoji="0" lang="en-US" sz="1400" u="none" strike="noStrike" kern="1200" cap="none" spc="0" normalizeH="0" baseline="0" noProof="0" dirty="0">
              <a:ln>
                <a:noFill/>
              </a:ln>
              <a:solidFill>
                <a:prstClr val="black"/>
              </a:solidFill>
              <a:effectLst/>
              <a:uLnTx/>
              <a:uFillTx/>
              <a:latin typeface="Montserrat" pitchFamily="2" charset="77"/>
            </a:endParaRP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Guided by an esteemed jury, the evaluation process ensures impartiality and rigor, culminating in the announcement of winners and highly commended recipients during the Awards Ceremony on Tuesday 18 February 2025.</a:t>
            </a:r>
          </a:p>
        </p:txBody>
      </p:sp>
      <p:sp>
        <p:nvSpPr>
          <p:cNvPr id="20" name="TextBox 37">
            <a:extLst>
              <a:ext uri="{FF2B5EF4-FFF2-40B4-BE49-F238E27FC236}">
                <a16:creationId xmlns:a16="http://schemas.microsoft.com/office/drawing/2014/main" id="{C66B0DD5-9989-2867-E283-0A7FCC4E86B4}"/>
              </a:ext>
            </a:extLst>
          </p:cNvPr>
          <p:cNvSpPr txBox="1"/>
          <p:nvPr/>
        </p:nvSpPr>
        <p:spPr>
          <a:xfrm>
            <a:off x="577984" y="534786"/>
            <a:ext cx="6465530" cy="615553"/>
          </a:xfrm>
          <a:prstGeom prst="rect">
            <a:avLst/>
          </a:prstGeom>
        </p:spPr>
        <p:txBody>
          <a:bodyPr wrap="square" lIns="0" tIns="0" rIns="0" bIns="0" rtlCol="0" anchor="t">
            <a:spAutoFit/>
          </a:bodyPr>
          <a:lstStyle/>
          <a:p>
            <a:pPr>
              <a:defRPr/>
            </a:pPr>
            <a:r>
              <a:rPr lang="en-US" sz="2000" dirty="0">
                <a:solidFill>
                  <a:srgbClr val="CEB364"/>
                </a:solidFill>
                <a:latin typeface="Montserrat" pitchFamily="2" charset="77"/>
              </a:rPr>
              <a:t>APPLICATION</a:t>
            </a:r>
            <a:endParaRPr kumimoji="0" lang="en-US" sz="2000" u="none" strike="noStrike" kern="1200" cap="none" spc="0" normalizeH="0" baseline="0" noProof="0" dirty="0">
              <a:ln>
                <a:noFill/>
              </a:ln>
              <a:solidFill>
                <a:srgbClr val="CEB364"/>
              </a:solidFill>
              <a:effectLst/>
              <a:uLnTx/>
              <a:uFillTx/>
              <a:latin typeface="Montserrat" pitchFamily="2" charset="77"/>
            </a:endParaRPr>
          </a:p>
          <a:p>
            <a:pPr>
              <a:defRPr/>
            </a:pPr>
            <a:r>
              <a:rPr kumimoji="0" lang="en-US" sz="2000" b="1" u="none" strike="noStrike" kern="1200" cap="none" spc="0" normalizeH="0" baseline="0" noProof="0" dirty="0">
                <a:ln>
                  <a:noFill/>
                </a:ln>
                <a:solidFill>
                  <a:srgbClr val="CEB364"/>
                </a:solidFill>
                <a:effectLst/>
                <a:uLnTx/>
                <a:uFillTx/>
                <a:latin typeface="Montserrat" pitchFamily="2" charset="77"/>
              </a:rPr>
              <a:t>GUIDELINES</a:t>
            </a:r>
            <a:endParaRPr lang="en-US" sz="2000" b="1" dirty="0">
              <a:solidFill>
                <a:srgbClr val="CEB364"/>
              </a:solidFill>
              <a:latin typeface="Montserrat" pitchFamily="2" charset="77"/>
            </a:endParaRPr>
          </a:p>
        </p:txBody>
      </p:sp>
      <p:grpSp>
        <p:nvGrpSpPr>
          <p:cNvPr id="10" name="Group 9">
            <a:extLst>
              <a:ext uri="{FF2B5EF4-FFF2-40B4-BE49-F238E27FC236}">
                <a16:creationId xmlns:a16="http://schemas.microsoft.com/office/drawing/2014/main" id="{BECC6AB5-5A7E-B343-B4C0-9A0533A8E158}"/>
              </a:ext>
            </a:extLst>
          </p:cNvPr>
          <p:cNvGrpSpPr/>
          <p:nvPr/>
        </p:nvGrpSpPr>
        <p:grpSpPr>
          <a:xfrm>
            <a:off x="6654278" y="439374"/>
            <a:ext cx="2261122" cy="846501"/>
            <a:chOff x="129653" y="563199"/>
            <a:chExt cx="1985879" cy="763297"/>
          </a:xfrm>
        </p:grpSpPr>
        <p:pic>
          <p:nvPicPr>
            <p:cNvPr id="11" name="Picture 10">
              <a:extLst>
                <a:ext uri="{FF2B5EF4-FFF2-40B4-BE49-F238E27FC236}">
                  <a16:creationId xmlns:a16="http://schemas.microsoft.com/office/drawing/2014/main" id="{60F2D658-DC00-1B8B-399E-E17CD4DF3823}"/>
                </a:ext>
              </a:extLst>
            </p:cNvPr>
            <p:cNvPicPr>
              <a:picLocks noChangeAspect="1"/>
            </p:cNvPicPr>
            <p:nvPr/>
          </p:nvPicPr>
          <p:blipFill>
            <a:blip r:embed="rId2">
              <a:extLst>
                <a:ext uri="{28A0092B-C50C-407E-A947-70E740481C1C}">
                  <a14:useLocalDpi xmlns:a14="http://schemas.microsoft.com/office/drawing/2010/main" val="0"/>
                </a:ext>
              </a:extLst>
            </a:blip>
            <a:srcRect l="77067"/>
            <a:stretch/>
          </p:blipFill>
          <p:spPr>
            <a:xfrm>
              <a:off x="1528679" y="599215"/>
              <a:ext cx="586853" cy="660375"/>
            </a:xfrm>
            <a:prstGeom prst="rect">
              <a:avLst/>
            </a:prstGeom>
          </p:spPr>
        </p:pic>
        <p:pic>
          <p:nvPicPr>
            <p:cNvPr id="12" name="Picture 11" descr="A close-up of a logo&#10;&#10;Description automatically generated">
              <a:extLst>
                <a:ext uri="{FF2B5EF4-FFF2-40B4-BE49-F238E27FC236}">
                  <a16:creationId xmlns:a16="http://schemas.microsoft.com/office/drawing/2014/main" id="{56FC5603-9981-068B-8AA9-7201F262CC2B}"/>
                </a:ext>
              </a:extLst>
            </p:cNvPr>
            <p:cNvPicPr>
              <a:picLocks noChangeAspect="1"/>
            </p:cNvPicPr>
            <p:nvPr/>
          </p:nvPicPr>
          <p:blipFill>
            <a:blip r:embed="rId3">
              <a:extLst>
                <a:ext uri="{28A0092B-C50C-407E-A947-70E740481C1C}">
                  <a14:useLocalDpi xmlns:a14="http://schemas.microsoft.com/office/drawing/2010/main" val="0"/>
                </a:ext>
              </a:extLst>
            </a:blip>
            <a:srcRect r="38084"/>
            <a:stretch/>
          </p:blipFill>
          <p:spPr>
            <a:xfrm>
              <a:off x="129653" y="563199"/>
              <a:ext cx="1356247" cy="763297"/>
            </a:xfrm>
            <a:prstGeom prst="rect">
              <a:avLst/>
            </a:prstGeom>
          </p:spPr>
        </p:pic>
      </p:grpSp>
    </p:spTree>
    <p:extLst>
      <p:ext uri="{BB962C8B-B14F-4D97-AF65-F5344CB8AC3E}">
        <p14:creationId xmlns:p14="http://schemas.microsoft.com/office/powerpoint/2010/main" val="405116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5">
            <a:extLst>
              <a:ext uri="{FF2B5EF4-FFF2-40B4-BE49-F238E27FC236}">
                <a16:creationId xmlns:a16="http://schemas.microsoft.com/office/drawing/2014/main" id="{8CBA85D4-D963-C52C-6B65-52B2CDC14884}"/>
              </a:ext>
            </a:extLst>
          </p:cNvPr>
          <p:cNvSpPr txBox="1"/>
          <p:nvPr/>
        </p:nvSpPr>
        <p:spPr>
          <a:xfrm>
            <a:off x="597394" y="1611970"/>
            <a:ext cx="7851281" cy="4632037"/>
          </a:xfrm>
          <a:prstGeom prst="rect">
            <a:avLst/>
          </a:prstGeom>
        </p:spPr>
        <p:txBody>
          <a:bodyPr wrap="square" lIns="0" tIns="0" rIns="0" bIns="0" rtlCol="0" anchor="t">
            <a:spAutoFit/>
          </a:bodyPr>
          <a:lstStyle/>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kumimoji="0" lang="en-US" sz="1400" u="none" strike="noStrike" kern="1200" cap="none" spc="0" normalizeH="0" baseline="0" noProof="0" dirty="0">
                <a:ln>
                  <a:noFill/>
                </a:ln>
                <a:solidFill>
                  <a:prstClr val="black"/>
                </a:solidFill>
                <a:effectLst/>
                <a:uLnTx/>
                <a:uFillTx/>
                <a:latin typeface="Montserrat" pitchFamily="2" charset="77"/>
              </a:rPr>
              <a:t>Nominations to be submitted by a company representative.</a:t>
            </a:r>
            <a:br>
              <a:rPr kumimoji="0" lang="en-US" sz="1400" u="none" strike="noStrike" kern="1200" cap="none" spc="0" normalizeH="0" baseline="0" noProof="0" dirty="0">
                <a:ln>
                  <a:noFill/>
                </a:ln>
                <a:solidFill>
                  <a:prstClr val="black"/>
                </a:solidFill>
                <a:effectLst/>
                <a:uLnTx/>
                <a:uFillTx/>
                <a:latin typeface="Montserrat" pitchFamily="2" charset="77"/>
              </a:rPr>
            </a:br>
            <a:endParaRPr kumimoji="0" lang="en-US" sz="1400" u="none" strike="noStrike" kern="1200" cap="none" spc="0" normalizeH="0" baseline="0" noProof="0" dirty="0">
              <a:ln>
                <a:noFill/>
              </a:ln>
              <a:solidFill>
                <a:prstClr val="black"/>
              </a:solidFill>
              <a:effectLst/>
              <a:uLnTx/>
              <a:uFillTx/>
              <a:latin typeface="Montserrat" pitchFamily="2" charset="77"/>
            </a:endParaRP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kumimoji="0" lang="en-US" sz="1400" u="none" strike="noStrike" kern="1200" cap="none" spc="0" normalizeH="0" baseline="0" noProof="0" dirty="0">
                <a:ln>
                  <a:noFill/>
                </a:ln>
                <a:solidFill>
                  <a:prstClr val="black"/>
                </a:solidFill>
                <a:effectLst/>
                <a:uLnTx/>
                <a:uFillTx/>
                <a:latin typeface="Montserrat" pitchFamily="2" charset="77"/>
              </a:rPr>
              <a:t>Any company can submit multiple entries.</a:t>
            </a:r>
            <a:br>
              <a:rPr kumimoji="0" lang="en-US" sz="1400" u="none" strike="noStrike" kern="1200" cap="none" spc="0" normalizeH="0" baseline="0" noProof="0" dirty="0">
                <a:ln>
                  <a:noFill/>
                </a:ln>
                <a:solidFill>
                  <a:prstClr val="black"/>
                </a:solidFill>
                <a:effectLst/>
                <a:uLnTx/>
                <a:uFillTx/>
                <a:latin typeface="Montserrat" pitchFamily="2" charset="77"/>
              </a:rPr>
            </a:br>
            <a:endParaRPr kumimoji="0" lang="en-US" sz="1400" u="none" strike="noStrike" kern="1200" cap="none" spc="0" normalizeH="0" baseline="0" noProof="0" dirty="0">
              <a:ln>
                <a:noFill/>
              </a:ln>
              <a:solidFill>
                <a:prstClr val="black"/>
              </a:solidFill>
              <a:effectLst/>
              <a:uLnTx/>
              <a:uFillTx/>
              <a:latin typeface="Montserrat" pitchFamily="2" charset="77"/>
            </a:endParaRP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kumimoji="0" lang="en-US" sz="1400" u="none" strike="noStrike" kern="1200" cap="none" spc="0" normalizeH="0" baseline="0" noProof="0" dirty="0">
                <a:ln>
                  <a:noFill/>
                </a:ln>
                <a:solidFill>
                  <a:prstClr val="black"/>
                </a:solidFill>
                <a:effectLst/>
                <a:uLnTx/>
                <a:uFillTx/>
                <a:latin typeface="Montserrat" pitchFamily="2" charset="77"/>
              </a:rPr>
              <a:t>These are yearly awards, and the 2025 edition will recognise projects completed within 2024-2025.</a:t>
            </a:r>
            <a:br>
              <a:rPr kumimoji="0" lang="en-US" sz="1400" u="none" strike="noStrike" kern="1200" cap="none" spc="0" normalizeH="0" baseline="0" noProof="0" dirty="0">
                <a:ln>
                  <a:noFill/>
                </a:ln>
                <a:solidFill>
                  <a:prstClr val="black"/>
                </a:solidFill>
                <a:effectLst/>
                <a:uLnTx/>
                <a:uFillTx/>
                <a:latin typeface="Montserrat" pitchFamily="2" charset="77"/>
              </a:rPr>
            </a:br>
            <a:endParaRPr kumimoji="0" lang="en-US" sz="1400" u="none" strike="noStrike" kern="1200" cap="none" spc="0" normalizeH="0" baseline="0" noProof="0" dirty="0">
              <a:ln>
                <a:noFill/>
              </a:ln>
              <a:solidFill>
                <a:prstClr val="black"/>
              </a:solidFill>
              <a:effectLst/>
              <a:uLnTx/>
              <a:uFillTx/>
              <a:latin typeface="Montserrat" pitchFamily="2" charset="77"/>
            </a:endParaRP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kumimoji="0" lang="en-US" sz="1400" u="none" strike="noStrike" kern="1200" cap="none" spc="0" normalizeH="0" baseline="0" noProof="0" dirty="0">
                <a:ln>
                  <a:noFill/>
                </a:ln>
                <a:solidFill>
                  <a:prstClr val="black"/>
                </a:solidFill>
                <a:effectLst/>
                <a:uLnTx/>
                <a:uFillTx/>
                <a:latin typeface="Montserrat" pitchFamily="2" charset="77"/>
              </a:rPr>
              <a:t>The Jury will only consider projects that have already been completed (i.e. not ideas or suggestions).</a:t>
            </a:r>
            <a:br>
              <a:rPr kumimoji="0" lang="en-US" sz="1400" u="none" strike="noStrike" kern="1200" cap="none" spc="0" normalizeH="0" baseline="0" noProof="0" dirty="0">
                <a:ln>
                  <a:noFill/>
                </a:ln>
                <a:solidFill>
                  <a:prstClr val="black"/>
                </a:solidFill>
                <a:effectLst/>
                <a:uLnTx/>
                <a:uFillTx/>
                <a:latin typeface="Montserrat" pitchFamily="2" charset="77"/>
              </a:rPr>
            </a:br>
            <a:endParaRPr kumimoji="0" lang="en-US" sz="1400" u="none" strike="noStrike" kern="1200" cap="none" spc="0" normalizeH="0" baseline="0" noProof="0" dirty="0">
              <a:ln>
                <a:noFill/>
              </a:ln>
              <a:solidFill>
                <a:prstClr val="black"/>
              </a:solidFill>
              <a:effectLst/>
              <a:uLnTx/>
              <a:uFillTx/>
              <a:latin typeface="Montserrat" pitchFamily="2" charset="77"/>
            </a:endParaRP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kumimoji="0" lang="en-US" sz="1400" u="none" strike="noStrike" kern="1200" cap="none" spc="0" normalizeH="0" baseline="0" noProof="0" dirty="0">
                <a:ln>
                  <a:noFill/>
                </a:ln>
                <a:solidFill>
                  <a:prstClr val="black"/>
                </a:solidFill>
                <a:effectLst/>
                <a:uLnTx/>
                <a:uFillTx/>
                <a:latin typeface="Montserrat" pitchFamily="2" charset="77"/>
              </a:rPr>
              <a:t>All entries should be submitted in written English. Any entry submitted in a different language will not be considered.</a:t>
            </a:r>
            <a:br>
              <a:rPr kumimoji="0" lang="en-US" sz="1400" u="none" strike="noStrike" kern="1200" cap="none" spc="0" normalizeH="0" baseline="0" noProof="0" dirty="0">
                <a:ln>
                  <a:noFill/>
                </a:ln>
                <a:solidFill>
                  <a:prstClr val="black"/>
                </a:solidFill>
                <a:effectLst/>
                <a:uLnTx/>
                <a:uFillTx/>
                <a:latin typeface="Montserrat" pitchFamily="2" charset="77"/>
              </a:rPr>
            </a:br>
            <a:endParaRPr kumimoji="0" lang="en-US" sz="1400" u="none" strike="noStrike" kern="1200" cap="none" spc="0" normalizeH="0" baseline="0" noProof="0" dirty="0">
              <a:ln>
                <a:noFill/>
              </a:ln>
              <a:solidFill>
                <a:prstClr val="black"/>
              </a:solidFill>
              <a:effectLst/>
              <a:uLnTx/>
              <a:uFillTx/>
              <a:latin typeface="Montserrat" pitchFamily="2" charset="77"/>
            </a:endParaRP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kumimoji="0" lang="en-US" sz="1400" u="none" strike="noStrike" kern="1200" cap="none" spc="0" normalizeH="0" baseline="0" noProof="0" dirty="0">
                <a:ln>
                  <a:noFill/>
                </a:ln>
                <a:solidFill>
                  <a:prstClr val="black"/>
                </a:solidFill>
                <a:effectLst/>
                <a:uLnTx/>
                <a:uFillTx/>
                <a:latin typeface="Montserrat" pitchFamily="2" charset="77"/>
              </a:rPr>
              <a:t>Please do not submit the same entry more than once.</a:t>
            </a:r>
            <a:br>
              <a:rPr kumimoji="0" lang="en-US" sz="1400" u="none" strike="noStrike" kern="1200" cap="none" spc="0" normalizeH="0" baseline="0" noProof="0" dirty="0">
                <a:ln>
                  <a:noFill/>
                </a:ln>
                <a:solidFill>
                  <a:prstClr val="black"/>
                </a:solidFill>
                <a:effectLst/>
                <a:uLnTx/>
                <a:uFillTx/>
                <a:latin typeface="Montserrat" pitchFamily="2" charset="77"/>
              </a:rPr>
            </a:br>
            <a:endParaRPr kumimoji="0" lang="en-US" sz="1400" u="none" strike="noStrike" kern="1200" cap="none" spc="0" normalizeH="0" baseline="0" noProof="0" dirty="0">
              <a:ln>
                <a:noFill/>
              </a:ln>
              <a:solidFill>
                <a:prstClr val="black"/>
              </a:solidFill>
              <a:effectLst/>
              <a:uLnTx/>
              <a:uFillTx/>
              <a:latin typeface="Montserrat" pitchFamily="2" charset="77"/>
            </a:endParaRP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kumimoji="0" lang="en-US" sz="1400" u="none" strike="noStrike" kern="1200" cap="none" spc="0" normalizeH="0" baseline="0" noProof="0" dirty="0">
                <a:ln>
                  <a:noFill/>
                </a:ln>
                <a:solidFill>
                  <a:prstClr val="black"/>
                </a:solidFill>
                <a:effectLst/>
                <a:uLnTx/>
                <a:uFillTx/>
                <a:latin typeface="Montserrat" pitchFamily="2" charset="77"/>
              </a:rPr>
              <a:t>If an entry is submitted multiple times, the most recent entry will be considered, with previous entries being deleted.</a:t>
            </a:r>
            <a:br>
              <a:rPr kumimoji="0" lang="en-US" sz="1400" u="none" strike="noStrike" kern="1200" cap="none" spc="0" normalizeH="0" baseline="0" noProof="0" dirty="0">
                <a:ln>
                  <a:noFill/>
                </a:ln>
                <a:solidFill>
                  <a:prstClr val="black"/>
                </a:solidFill>
                <a:effectLst/>
                <a:uLnTx/>
                <a:uFillTx/>
                <a:latin typeface="Montserrat" pitchFamily="2" charset="77"/>
              </a:rPr>
            </a:br>
            <a:endParaRPr kumimoji="0" lang="en-US" sz="1400" u="none" strike="noStrike" kern="1200" cap="none" spc="0" normalizeH="0" baseline="0" noProof="0" dirty="0">
              <a:ln>
                <a:noFill/>
              </a:ln>
              <a:solidFill>
                <a:prstClr val="black"/>
              </a:solidFill>
              <a:effectLst/>
              <a:uLnTx/>
              <a:uFillTx/>
              <a:latin typeface="Montserrat" pitchFamily="2" charset="77"/>
            </a:endParaRP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kumimoji="0" lang="en-US" sz="1400" u="none" strike="noStrike" kern="1200" cap="none" spc="0" normalizeH="0" baseline="0" noProof="0" dirty="0">
                <a:ln>
                  <a:noFill/>
                </a:ln>
                <a:solidFill>
                  <a:prstClr val="black"/>
                </a:solidFill>
                <a:effectLst/>
                <a:uLnTx/>
                <a:uFillTx/>
                <a:latin typeface="Montserrat" pitchFamily="2" charset="77"/>
              </a:rPr>
              <a:t>There are no associated fees to submit entries/submissions process.</a:t>
            </a:r>
          </a:p>
        </p:txBody>
      </p:sp>
      <p:sp>
        <p:nvSpPr>
          <p:cNvPr id="20" name="TextBox 37">
            <a:extLst>
              <a:ext uri="{FF2B5EF4-FFF2-40B4-BE49-F238E27FC236}">
                <a16:creationId xmlns:a16="http://schemas.microsoft.com/office/drawing/2014/main" id="{C66B0DD5-9989-2867-E283-0A7FCC4E86B4}"/>
              </a:ext>
            </a:extLst>
          </p:cNvPr>
          <p:cNvSpPr txBox="1"/>
          <p:nvPr/>
        </p:nvSpPr>
        <p:spPr>
          <a:xfrm>
            <a:off x="577984" y="534786"/>
            <a:ext cx="6465530" cy="615553"/>
          </a:xfrm>
          <a:prstGeom prst="rect">
            <a:avLst/>
          </a:prstGeom>
        </p:spPr>
        <p:txBody>
          <a:bodyPr wrap="square" lIns="0" tIns="0" rIns="0" bIns="0" rtlCol="0" anchor="t">
            <a:spAutoFit/>
          </a:bodyPr>
          <a:lstStyle/>
          <a:p>
            <a:pPr>
              <a:defRPr/>
            </a:pPr>
            <a:r>
              <a:rPr lang="en-US" sz="2000" dirty="0">
                <a:solidFill>
                  <a:srgbClr val="CEB364"/>
                </a:solidFill>
                <a:latin typeface="Montserrat" pitchFamily="2" charset="77"/>
              </a:rPr>
              <a:t>IMPORTANT</a:t>
            </a:r>
            <a:endParaRPr kumimoji="0" lang="en-US" sz="2000" u="none" strike="noStrike" kern="1200" cap="none" spc="0" normalizeH="0" baseline="0" noProof="0" dirty="0">
              <a:ln>
                <a:noFill/>
              </a:ln>
              <a:solidFill>
                <a:srgbClr val="CEB364"/>
              </a:solidFill>
              <a:effectLst/>
              <a:uLnTx/>
              <a:uFillTx/>
              <a:latin typeface="Montserrat" pitchFamily="2" charset="77"/>
            </a:endParaRPr>
          </a:p>
          <a:p>
            <a:pPr>
              <a:defRPr/>
            </a:pPr>
            <a:r>
              <a:rPr kumimoji="0" lang="en-US" sz="2000" b="1" u="none" strike="noStrike" kern="1200" cap="none" spc="0" normalizeH="0" baseline="0" noProof="0" dirty="0">
                <a:ln>
                  <a:noFill/>
                </a:ln>
                <a:solidFill>
                  <a:srgbClr val="CEB364"/>
                </a:solidFill>
                <a:effectLst/>
                <a:uLnTx/>
                <a:uFillTx/>
                <a:latin typeface="Montserrat" pitchFamily="2" charset="77"/>
              </a:rPr>
              <a:t>INFORMATION</a:t>
            </a:r>
            <a:endParaRPr lang="en-US" sz="2000" b="1" dirty="0">
              <a:solidFill>
                <a:srgbClr val="CEB364"/>
              </a:solidFill>
              <a:latin typeface="Montserrat" pitchFamily="2" charset="77"/>
            </a:endParaRPr>
          </a:p>
        </p:txBody>
      </p:sp>
      <p:grpSp>
        <p:nvGrpSpPr>
          <p:cNvPr id="2" name="Group 1">
            <a:extLst>
              <a:ext uri="{FF2B5EF4-FFF2-40B4-BE49-F238E27FC236}">
                <a16:creationId xmlns:a16="http://schemas.microsoft.com/office/drawing/2014/main" id="{151F99A2-ED35-EDC7-0D9F-CEEDC4D9E060}"/>
              </a:ext>
            </a:extLst>
          </p:cNvPr>
          <p:cNvGrpSpPr/>
          <p:nvPr/>
        </p:nvGrpSpPr>
        <p:grpSpPr>
          <a:xfrm>
            <a:off x="0" y="6366125"/>
            <a:ext cx="9144000" cy="512547"/>
            <a:chOff x="0" y="0"/>
            <a:chExt cx="24384000" cy="1609034"/>
          </a:xfrm>
          <a:solidFill>
            <a:srgbClr val="CEB364"/>
          </a:solidFill>
        </p:grpSpPr>
        <p:sp>
          <p:nvSpPr>
            <p:cNvPr id="3" name="Freeform 6">
              <a:extLst>
                <a:ext uri="{FF2B5EF4-FFF2-40B4-BE49-F238E27FC236}">
                  <a16:creationId xmlns:a16="http://schemas.microsoft.com/office/drawing/2014/main" id="{3E2210A0-4AE5-7DB2-F629-DB0DC670802D}"/>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dirty="0">
                <a:solidFill>
                  <a:srgbClr val="C0956D"/>
                </a:solidFill>
              </a:endParaRPr>
            </a:p>
          </p:txBody>
        </p:sp>
      </p:grpSp>
      <p:sp>
        <p:nvSpPr>
          <p:cNvPr id="4" name="TextBox 9">
            <a:extLst>
              <a:ext uri="{FF2B5EF4-FFF2-40B4-BE49-F238E27FC236}">
                <a16:creationId xmlns:a16="http://schemas.microsoft.com/office/drawing/2014/main" id="{A044522B-89AA-2B91-1131-ACC4A293666A}"/>
              </a:ext>
            </a:extLst>
          </p:cNvPr>
          <p:cNvSpPr txBox="1"/>
          <p:nvPr/>
        </p:nvSpPr>
        <p:spPr>
          <a:xfrm>
            <a:off x="6856709" y="6429194"/>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sp>
        <p:nvSpPr>
          <p:cNvPr id="5" name="AutoShape 4">
            <a:extLst>
              <a:ext uri="{FF2B5EF4-FFF2-40B4-BE49-F238E27FC236}">
                <a16:creationId xmlns:a16="http://schemas.microsoft.com/office/drawing/2014/main" id="{3EBEB22B-D30D-06CA-B862-DA7C8239BE5B}"/>
              </a:ext>
            </a:extLst>
          </p:cNvPr>
          <p:cNvSpPr/>
          <p:nvPr/>
        </p:nvSpPr>
        <p:spPr>
          <a:xfrm>
            <a:off x="597393" y="1431895"/>
            <a:ext cx="8227951" cy="0"/>
          </a:xfrm>
          <a:prstGeom prst="line">
            <a:avLst/>
          </a:prstGeom>
          <a:ln w="9525" cap="rnd">
            <a:solidFill>
              <a:srgbClr val="DDC07F"/>
            </a:solidFill>
            <a:prstDash val="solid"/>
            <a:headEnd type="none" w="sm" len="sm"/>
            <a:tailEnd type="none" w="sm" len="sm"/>
          </a:ln>
        </p:spPr>
        <p:txBody>
          <a:bodyPr/>
          <a:lstStyle/>
          <a:p>
            <a:endParaRPr lang="en-AE" dirty="0"/>
          </a:p>
        </p:txBody>
      </p:sp>
      <p:grpSp>
        <p:nvGrpSpPr>
          <p:cNvPr id="7" name="Group 6">
            <a:extLst>
              <a:ext uri="{FF2B5EF4-FFF2-40B4-BE49-F238E27FC236}">
                <a16:creationId xmlns:a16="http://schemas.microsoft.com/office/drawing/2014/main" id="{FFD0B23A-CCE5-2A9C-0363-9AA541D31F2A}"/>
              </a:ext>
            </a:extLst>
          </p:cNvPr>
          <p:cNvGrpSpPr/>
          <p:nvPr/>
        </p:nvGrpSpPr>
        <p:grpSpPr>
          <a:xfrm>
            <a:off x="6654278" y="439374"/>
            <a:ext cx="2261122" cy="846501"/>
            <a:chOff x="129653" y="563199"/>
            <a:chExt cx="1985879" cy="763297"/>
          </a:xfrm>
        </p:grpSpPr>
        <p:pic>
          <p:nvPicPr>
            <p:cNvPr id="10" name="Picture 9">
              <a:extLst>
                <a:ext uri="{FF2B5EF4-FFF2-40B4-BE49-F238E27FC236}">
                  <a16:creationId xmlns:a16="http://schemas.microsoft.com/office/drawing/2014/main" id="{CF18911F-AB51-DC4E-73B4-9F305A582C77}"/>
                </a:ext>
              </a:extLst>
            </p:cNvPr>
            <p:cNvPicPr>
              <a:picLocks noChangeAspect="1"/>
            </p:cNvPicPr>
            <p:nvPr/>
          </p:nvPicPr>
          <p:blipFill>
            <a:blip r:embed="rId2">
              <a:extLst>
                <a:ext uri="{28A0092B-C50C-407E-A947-70E740481C1C}">
                  <a14:useLocalDpi xmlns:a14="http://schemas.microsoft.com/office/drawing/2010/main" val="0"/>
                </a:ext>
              </a:extLst>
            </a:blip>
            <a:srcRect l="77067"/>
            <a:stretch/>
          </p:blipFill>
          <p:spPr>
            <a:xfrm>
              <a:off x="1528679" y="599215"/>
              <a:ext cx="586853" cy="660375"/>
            </a:xfrm>
            <a:prstGeom prst="rect">
              <a:avLst/>
            </a:prstGeom>
          </p:spPr>
        </p:pic>
        <p:pic>
          <p:nvPicPr>
            <p:cNvPr id="11" name="Picture 10" descr="A close-up of a logo&#10;&#10;Description automatically generated">
              <a:extLst>
                <a:ext uri="{FF2B5EF4-FFF2-40B4-BE49-F238E27FC236}">
                  <a16:creationId xmlns:a16="http://schemas.microsoft.com/office/drawing/2014/main" id="{FE8CB605-6A88-7AF1-953B-769C80A38E07}"/>
                </a:ext>
              </a:extLst>
            </p:cNvPr>
            <p:cNvPicPr>
              <a:picLocks noChangeAspect="1"/>
            </p:cNvPicPr>
            <p:nvPr/>
          </p:nvPicPr>
          <p:blipFill>
            <a:blip r:embed="rId3">
              <a:extLst>
                <a:ext uri="{28A0092B-C50C-407E-A947-70E740481C1C}">
                  <a14:useLocalDpi xmlns:a14="http://schemas.microsoft.com/office/drawing/2010/main" val="0"/>
                </a:ext>
              </a:extLst>
            </a:blip>
            <a:srcRect r="38084"/>
            <a:stretch/>
          </p:blipFill>
          <p:spPr>
            <a:xfrm>
              <a:off x="129653" y="563199"/>
              <a:ext cx="1356247" cy="763297"/>
            </a:xfrm>
            <a:prstGeom prst="rect">
              <a:avLst/>
            </a:prstGeom>
          </p:spPr>
        </p:pic>
      </p:grpSp>
    </p:spTree>
    <p:extLst>
      <p:ext uri="{BB962C8B-B14F-4D97-AF65-F5344CB8AC3E}">
        <p14:creationId xmlns:p14="http://schemas.microsoft.com/office/powerpoint/2010/main" val="399298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5">
            <a:extLst>
              <a:ext uri="{FF2B5EF4-FFF2-40B4-BE49-F238E27FC236}">
                <a16:creationId xmlns:a16="http://schemas.microsoft.com/office/drawing/2014/main" id="{8CBA85D4-D963-C52C-6B65-52B2CDC14884}"/>
              </a:ext>
            </a:extLst>
          </p:cNvPr>
          <p:cNvSpPr txBox="1"/>
          <p:nvPr/>
        </p:nvSpPr>
        <p:spPr>
          <a:xfrm>
            <a:off x="597394" y="1716745"/>
            <a:ext cx="7317881" cy="3200876"/>
          </a:xfrm>
          <a:prstGeom prst="rect">
            <a:avLst/>
          </a:prstGeom>
        </p:spPr>
        <p:txBody>
          <a:bodyPr wrap="square" lIns="0" tIns="0" rIns="0" bIns="0" rtlCol="0" anchor="t">
            <a:spAutoFit/>
          </a:bodyPr>
          <a:lstStyle/>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b="1" u="none" strike="noStrike" kern="1200" cap="none" spc="0" normalizeH="0" baseline="0" noProof="0" dirty="0">
                <a:ln>
                  <a:noFill/>
                </a:ln>
                <a:solidFill>
                  <a:prstClr val="black"/>
                </a:solidFill>
                <a:effectLst/>
                <a:uLnTx/>
                <a:uFillTx/>
                <a:latin typeface="Montserrat" pitchFamily="2" charset="77"/>
              </a:rPr>
              <a:t>IMPACT &amp; OUTCOMES (50%)</a:t>
            </a: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Evaluate how the project or individual initiative has achieved measurable results.</a:t>
            </a:r>
            <a:br>
              <a:rPr kumimoji="0" lang="en-US" sz="1400" u="none" strike="noStrike" kern="1200" cap="none" spc="0" normalizeH="0" baseline="0" noProof="0" dirty="0">
                <a:ln>
                  <a:noFill/>
                </a:ln>
                <a:solidFill>
                  <a:prstClr val="black"/>
                </a:solidFill>
                <a:effectLst/>
                <a:uLnTx/>
                <a:uFillTx/>
                <a:latin typeface="Montserrat" pitchFamily="2" charset="77"/>
              </a:rPr>
            </a:br>
            <a:endParaRPr kumimoji="0" lang="en-US" sz="1400" u="none" strike="noStrike" kern="1200" cap="none" spc="0" normalizeH="0" baseline="0" noProof="0" dirty="0">
              <a:ln>
                <a:noFill/>
              </a:ln>
              <a:solidFill>
                <a:prstClr val="black"/>
              </a:solidFill>
              <a:effectLst/>
              <a:uLnTx/>
              <a:uFillTx/>
              <a:latin typeface="Montserrat" pitchFamily="2" charset="77"/>
            </a:endParaRP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b="1" u="none" strike="noStrike" kern="1200" cap="none" spc="0" normalizeH="0" baseline="0" noProof="0" dirty="0">
                <a:ln>
                  <a:noFill/>
                </a:ln>
                <a:solidFill>
                  <a:prstClr val="black"/>
                </a:solidFill>
                <a:effectLst/>
                <a:uLnTx/>
                <a:uFillTx/>
                <a:latin typeface="Montserrat" pitchFamily="2" charset="77"/>
              </a:rPr>
              <a:t>INNOVATION &amp; ORIGINALITY (20%)</a:t>
            </a: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Highlight the originality of the project or individual initiative.</a:t>
            </a:r>
            <a:br>
              <a:rPr kumimoji="0" lang="en-US" sz="1400" u="none" strike="noStrike" kern="1200" cap="none" spc="0" normalizeH="0" baseline="0" noProof="0" dirty="0">
                <a:ln>
                  <a:noFill/>
                </a:ln>
                <a:solidFill>
                  <a:prstClr val="black"/>
                </a:solidFill>
                <a:effectLst/>
                <a:uLnTx/>
                <a:uFillTx/>
                <a:latin typeface="Montserrat" pitchFamily="2" charset="77"/>
              </a:rPr>
            </a:br>
            <a:endParaRPr kumimoji="0" lang="en-US" sz="1400" u="none" strike="noStrike" kern="1200" cap="none" spc="0" normalizeH="0" baseline="0" noProof="0" dirty="0">
              <a:ln>
                <a:noFill/>
              </a:ln>
              <a:solidFill>
                <a:prstClr val="black"/>
              </a:solidFill>
              <a:effectLst/>
              <a:uLnTx/>
              <a:uFillTx/>
              <a:latin typeface="Montserrat" pitchFamily="2" charset="77"/>
            </a:endParaRP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b="1" u="none" strike="noStrike" kern="1200" cap="none" spc="0" normalizeH="0" baseline="0" noProof="0" dirty="0">
                <a:ln>
                  <a:noFill/>
                </a:ln>
                <a:solidFill>
                  <a:prstClr val="black"/>
                </a:solidFill>
                <a:effectLst/>
                <a:uLnTx/>
                <a:uFillTx/>
                <a:latin typeface="Montserrat" pitchFamily="2" charset="77"/>
              </a:rPr>
              <a:t>DELIVERY EXCELLENCE (20%)</a:t>
            </a: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Assess how well the project or initiative was executed.</a:t>
            </a:r>
          </a:p>
          <a:p>
            <a:pPr marR="0" lvl="0" algn="l" defTabSz="914400" rtl="0" eaLnBrk="1" fontAlgn="auto" latinLnBrk="0" hangingPunct="1">
              <a:lnSpc>
                <a:spcPct val="100000"/>
              </a:lnSpc>
              <a:spcBef>
                <a:spcPts val="0"/>
              </a:spcBef>
              <a:spcAft>
                <a:spcPts val="600"/>
              </a:spcAft>
              <a:buClr>
                <a:srgbClr val="005751"/>
              </a:buClr>
              <a:buSzTx/>
              <a:tabLst/>
              <a:defRPr/>
            </a:pPr>
            <a:endParaRPr kumimoji="0" lang="en-US" sz="1400" b="1" u="none" strike="noStrike" kern="1200" cap="none" spc="0" normalizeH="0" baseline="0" noProof="0" dirty="0">
              <a:ln>
                <a:noFill/>
              </a:ln>
              <a:solidFill>
                <a:prstClr val="black"/>
              </a:solidFill>
              <a:effectLst/>
              <a:uLnTx/>
              <a:uFillTx/>
              <a:latin typeface="Montserrat" pitchFamily="2" charset="77"/>
            </a:endParaRP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b="1" u="none" strike="noStrike" kern="1200" cap="none" spc="0" normalizeH="0" baseline="0" noProof="0" dirty="0">
                <a:ln>
                  <a:noFill/>
                </a:ln>
                <a:solidFill>
                  <a:prstClr val="black"/>
                </a:solidFill>
                <a:effectLst/>
                <a:uLnTx/>
                <a:uFillTx/>
                <a:latin typeface="Montserrat" pitchFamily="2" charset="77"/>
              </a:rPr>
              <a:t>SCALABILITY AND INDUSTRY IMPACT (10%)</a:t>
            </a: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Evaluate the potential for the project or initiative to be scaled or replicated across the energy sector. </a:t>
            </a:r>
          </a:p>
        </p:txBody>
      </p:sp>
      <p:sp>
        <p:nvSpPr>
          <p:cNvPr id="20" name="TextBox 37">
            <a:extLst>
              <a:ext uri="{FF2B5EF4-FFF2-40B4-BE49-F238E27FC236}">
                <a16:creationId xmlns:a16="http://schemas.microsoft.com/office/drawing/2014/main" id="{C66B0DD5-9989-2867-E283-0A7FCC4E86B4}"/>
              </a:ext>
            </a:extLst>
          </p:cNvPr>
          <p:cNvSpPr txBox="1"/>
          <p:nvPr/>
        </p:nvSpPr>
        <p:spPr>
          <a:xfrm>
            <a:off x="577984" y="534786"/>
            <a:ext cx="6465530" cy="615553"/>
          </a:xfrm>
          <a:prstGeom prst="rect">
            <a:avLst/>
          </a:prstGeom>
        </p:spPr>
        <p:txBody>
          <a:bodyPr wrap="square" lIns="0" tIns="0" rIns="0" bIns="0" rtlCol="0" anchor="t">
            <a:spAutoFit/>
          </a:bodyPr>
          <a:lstStyle/>
          <a:p>
            <a:pPr>
              <a:defRPr/>
            </a:pPr>
            <a:r>
              <a:rPr kumimoji="0" lang="en-US" sz="2000" u="none" strike="noStrike" kern="1200" cap="none" spc="0" normalizeH="0" baseline="0" noProof="0" dirty="0">
                <a:ln>
                  <a:noFill/>
                </a:ln>
                <a:solidFill>
                  <a:srgbClr val="CEB364"/>
                </a:solidFill>
                <a:effectLst/>
                <a:uLnTx/>
                <a:uFillTx/>
                <a:latin typeface="Montserrat" pitchFamily="2" charset="77"/>
              </a:rPr>
              <a:t>EVALUATION</a:t>
            </a:r>
          </a:p>
          <a:p>
            <a:pPr>
              <a:defRPr/>
            </a:pPr>
            <a:r>
              <a:rPr kumimoji="0" lang="en-US" sz="2000" b="1" u="none" strike="noStrike" kern="1200" cap="none" spc="0" normalizeH="0" baseline="0" noProof="0" dirty="0">
                <a:ln>
                  <a:noFill/>
                </a:ln>
                <a:solidFill>
                  <a:srgbClr val="CEB364"/>
                </a:solidFill>
                <a:effectLst/>
                <a:uLnTx/>
                <a:uFillTx/>
                <a:latin typeface="Montserrat" pitchFamily="2" charset="77"/>
              </a:rPr>
              <a:t>CRITERIA</a:t>
            </a:r>
            <a:endParaRPr lang="en-US" sz="2000" b="1" dirty="0">
              <a:solidFill>
                <a:srgbClr val="CEB364"/>
              </a:solidFill>
              <a:latin typeface="Montserrat" pitchFamily="2" charset="77"/>
            </a:endParaRPr>
          </a:p>
        </p:txBody>
      </p:sp>
      <p:grpSp>
        <p:nvGrpSpPr>
          <p:cNvPr id="2" name="Group 1">
            <a:extLst>
              <a:ext uri="{FF2B5EF4-FFF2-40B4-BE49-F238E27FC236}">
                <a16:creationId xmlns:a16="http://schemas.microsoft.com/office/drawing/2014/main" id="{B2A4DCF0-B2E0-AB74-3C0A-0C27C54C83FA}"/>
              </a:ext>
            </a:extLst>
          </p:cNvPr>
          <p:cNvGrpSpPr/>
          <p:nvPr/>
        </p:nvGrpSpPr>
        <p:grpSpPr>
          <a:xfrm>
            <a:off x="0" y="6366125"/>
            <a:ext cx="9144000" cy="512547"/>
            <a:chOff x="0" y="0"/>
            <a:chExt cx="24384000" cy="1609034"/>
          </a:xfrm>
          <a:solidFill>
            <a:srgbClr val="CEB364"/>
          </a:solidFill>
        </p:grpSpPr>
        <p:sp>
          <p:nvSpPr>
            <p:cNvPr id="3" name="Freeform 6">
              <a:extLst>
                <a:ext uri="{FF2B5EF4-FFF2-40B4-BE49-F238E27FC236}">
                  <a16:creationId xmlns:a16="http://schemas.microsoft.com/office/drawing/2014/main" id="{4DE97CAA-4406-E2BB-11FB-D8FE5CB61499}"/>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dirty="0">
                <a:solidFill>
                  <a:srgbClr val="C0956D"/>
                </a:solidFill>
              </a:endParaRPr>
            </a:p>
          </p:txBody>
        </p:sp>
      </p:grpSp>
      <p:sp>
        <p:nvSpPr>
          <p:cNvPr id="4" name="TextBox 9">
            <a:extLst>
              <a:ext uri="{FF2B5EF4-FFF2-40B4-BE49-F238E27FC236}">
                <a16:creationId xmlns:a16="http://schemas.microsoft.com/office/drawing/2014/main" id="{260E5D13-11BA-F3DF-963E-1460B43D9462}"/>
              </a:ext>
            </a:extLst>
          </p:cNvPr>
          <p:cNvSpPr txBox="1"/>
          <p:nvPr/>
        </p:nvSpPr>
        <p:spPr>
          <a:xfrm>
            <a:off x="6856709" y="6429194"/>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sp>
        <p:nvSpPr>
          <p:cNvPr id="5" name="AutoShape 4">
            <a:extLst>
              <a:ext uri="{FF2B5EF4-FFF2-40B4-BE49-F238E27FC236}">
                <a16:creationId xmlns:a16="http://schemas.microsoft.com/office/drawing/2014/main" id="{99A38E87-6FFC-FF7D-BFD4-20DDA73D4221}"/>
              </a:ext>
            </a:extLst>
          </p:cNvPr>
          <p:cNvSpPr/>
          <p:nvPr/>
        </p:nvSpPr>
        <p:spPr>
          <a:xfrm>
            <a:off x="597393" y="1431895"/>
            <a:ext cx="8227951" cy="0"/>
          </a:xfrm>
          <a:prstGeom prst="line">
            <a:avLst/>
          </a:prstGeom>
          <a:ln w="9525" cap="rnd">
            <a:solidFill>
              <a:srgbClr val="DDC07F"/>
            </a:solidFill>
            <a:prstDash val="solid"/>
            <a:headEnd type="none" w="sm" len="sm"/>
            <a:tailEnd type="none" w="sm" len="sm"/>
          </a:ln>
        </p:spPr>
        <p:txBody>
          <a:bodyPr/>
          <a:lstStyle/>
          <a:p>
            <a:endParaRPr lang="en-AE" dirty="0"/>
          </a:p>
        </p:txBody>
      </p:sp>
      <p:grpSp>
        <p:nvGrpSpPr>
          <p:cNvPr id="7" name="Group 6">
            <a:extLst>
              <a:ext uri="{FF2B5EF4-FFF2-40B4-BE49-F238E27FC236}">
                <a16:creationId xmlns:a16="http://schemas.microsoft.com/office/drawing/2014/main" id="{30891213-B7D7-45DE-75BA-F26CD4571B41}"/>
              </a:ext>
            </a:extLst>
          </p:cNvPr>
          <p:cNvGrpSpPr/>
          <p:nvPr/>
        </p:nvGrpSpPr>
        <p:grpSpPr>
          <a:xfrm>
            <a:off x="6654278" y="439374"/>
            <a:ext cx="2261122" cy="846501"/>
            <a:chOff x="129653" y="563199"/>
            <a:chExt cx="1985879" cy="763297"/>
          </a:xfrm>
        </p:grpSpPr>
        <p:pic>
          <p:nvPicPr>
            <p:cNvPr id="10" name="Picture 9">
              <a:extLst>
                <a:ext uri="{FF2B5EF4-FFF2-40B4-BE49-F238E27FC236}">
                  <a16:creationId xmlns:a16="http://schemas.microsoft.com/office/drawing/2014/main" id="{D8DA2D0A-8A5D-2DB1-83A8-93D9750C8A62}"/>
                </a:ext>
              </a:extLst>
            </p:cNvPr>
            <p:cNvPicPr>
              <a:picLocks noChangeAspect="1"/>
            </p:cNvPicPr>
            <p:nvPr/>
          </p:nvPicPr>
          <p:blipFill>
            <a:blip r:embed="rId2">
              <a:extLst>
                <a:ext uri="{28A0092B-C50C-407E-A947-70E740481C1C}">
                  <a14:useLocalDpi xmlns:a14="http://schemas.microsoft.com/office/drawing/2010/main" val="0"/>
                </a:ext>
              </a:extLst>
            </a:blip>
            <a:srcRect l="77067"/>
            <a:stretch/>
          </p:blipFill>
          <p:spPr>
            <a:xfrm>
              <a:off x="1528679" y="599215"/>
              <a:ext cx="586853" cy="660375"/>
            </a:xfrm>
            <a:prstGeom prst="rect">
              <a:avLst/>
            </a:prstGeom>
          </p:spPr>
        </p:pic>
        <p:pic>
          <p:nvPicPr>
            <p:cNvPr id="11" name="Picture 10" descr="A close-up of a logo&#10;&#10;Description automatically generated">
              <a:extLst>
                <a:ext uri="{FF2B5EF4-FFF2-40B4-BE49-F238E27FC236}">
                  <a16:creationId xmlns:a16="http://schemas.microsoft.com/office/drawing/2014/main" id="{966A1CC6-48CF-F5E9-464F-39B068B473B5}"/>
                </a:ext>
              </a:extLst>
            </p:cNvPr>
            <p:cNvPicPr>
              <a:picLocks noChangeAspect="1"/>
            </p:cNvPicPr>
            <p:nvPr/>
          </p:nvPicPr>
          <p:blipFill>
            <a:blip r:embed="rId3">
              <a:extLst>
                <a:ext uri="{28A0092B-C50C-407E-A947-70E740481C1C}">
                  <a14:useLocalDpi xmlns:a14="http://schemas.microsoft.com/office/drawing/2010/main" val="0"/>
                </a:ext>
              </a:extLst>
            </a:blip>
            <a:srcRect r="38084"/>
            <a:stretch/>
          </p:blipFill>
          <p:spPr>
            <a:xfrm>
              <a:off x="129653" y="563199"/>
              <a:ext cx="1356247" cy="763297"/>
            </a:xfrm>
            <a:prstGeom prst="rect">
              <a:avLst/>
            </a:prstGeom>
          </p:spPr>
        </p:pic>
      </p:grpSp>
    </p:spTree>
    <p:extLst>
      <p:ext uri="{BB962C8B-B14F-4D97-AF65-F5344CB8AC3E}">
        <p14:creationId xmlns:p14="http://schemas.microsoft.com/office/powerpoint/2010/main" val="4280273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5">
            <a:extLst>
              <a:ext uri="{FF2B5EF4-FFF2-40B4-BE49-F238E27FC236}">
                <a16:creationId xmlns:a16="http://schemas.microsoft.com/office/drawing/2014/main" id="{8CBA85D4-D963-C52C-6B65-52B2CDC14884}"/>
              </a:ext>
            </a:extLst>
          </p:cNvPr>
          <p:cNvSpPr txBox="1"/>
          <p:nvPr/>
        </p:nvSpPr>
        <p:spPr>
          <a:xfrm>
            <a:off x="597394" y="1716745"/>
            <a:ext cx="8227950" cy="3862596"/>
          </a:xfrm>
          <a:prstGeom prst="rect">
            <a:avLst/>
          </a:prstGeom>
        </p:spPr>
        <p:txBody>
          <a:bodyPr wrap="square" lIns="0" tIns="0" rIns="0" bIns="0" rtlCol="0" anchor="t">
            <a:spAutoFit/>
          </a:bodyPr>
          <a:lstStyle/>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kumimoji="0" lang="en-GB" sz="1400" u="none" strike="noStrike" kern="1200" cap="none" spc="0" normalizeH="0" baseline="0" noProof="0" dirty="0">
                <a:ln>
                  <a:noFill/>
                </a:ln>
                <a:solidFill>
                  <a:prstClr val="black"/>
                </a:solidFill>
                <a:effectLst/>
                <a:uLnTx/>
                <a:uFillTx/>
                <a:latin typeface="Montserrat" pitchFamily="2" charset="77"/>
              </a:rPr>
              <a:t>On the very first slide please specify your name, job title and the company name</a:t>
            </a: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kumimoji="0" lang="en-GB" sz="1400" u="none" strike="noStrike" kern="1200" cap="none" spc="0" normalizeH="0" baseline="0" noProof="0" dirty="0">
                <a:ln>
                  <a:noFill/>
                </a:ln>
                <a:solidFill>
                  <a:prstClr val="black"/>
                </a:solidFill>
                <a:effectLst/>
                <a:uLnTx/>
                <a:uFillTx/>
                <a:latin typeface="Montserrat" pitchFamily="2" charset="77"/>
              </a:rPr>
              <a:t>Each slide of this presentation is labelled according to the three evaluation criteria: </a:t>
            </a:r>
            <a:r>
              <a:rPr kumimoji="0" lang="en-US" sz="1400" u="none" strike="noStrike" kern="1200" cap="none" spc="0" normalizeH="0" baseline="0" noProof="0" dirty="0">
                <a:ln>
                  <a:noFill/>
                </a:ln>
                <a:solidFill>
                  <a:prstClr val="black"/>
                </a:solidFill>
                <a:effectLst/>
                <a:uLnTx/>
                <a:uFillTx/>
                <a:latin typeface="Montserrat" pitchFamily="2" charset="77"/>
              </a:rPr>
              <a:t>originality of the entry, measurable achievements, and innovation</a:t>
            </a:r>
            <a:endParaRPr kumimoji="0" lang="en-GB" sz="1400" u="none" strike="noStrike" kern="1200" cap="none" spc="0" normalizeH="0" baseline="0" noProof="0" dirty="0">
              <a:ln>
                <a:noFill/>
              </a:ln>
              <a:solidFill>
                <a:prstClr val="black"/>
              </a:solidFill>
              <a:effectLst/>
              <a:uLnTx/>
              <a:uFillTx/>
              <a:latin typeface="Montserrat" pitchFamily="2" charset="77"/>
            </a:endParaRP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kumimoji="0" lang="en-GB" sz="1400" u="none" strike="noStrike" kern="1200" cap="none" spc="0" normalizeH="0" baseline="0" noProof="0" dirty="0">
                <a:ln>
                  <a:noFill/>
                </a:ln>
                <a:solidFill>
                  <a:prstClr val="black"/>
                </a:solidFill>
                <a:effectLst/>
                <a:uLnTx/>
                <a:uFillTx/>
                <a:latin typeface="Montserrat" pitchFamily="2" charset="77"/>
              </a:rPr>
              <a:t>Please make sure you address </a:t>
            </a:r>
            <a:r>
              <a:rPr kumimoji="0" lang="en-GB" sz="1400" u="sng" strike="noStrike" kern="1200" cap="none" spc="0" normalizeH="0" baseline="0" noProof="0" dirty="0">
                <a:ln>
                  <a:noFill/>
                </a:ln>
                <a:solidFill>
                  <a:prstClr val="black"/>
                </a:solidFill>
                <a:effectLst/>
                <a:uLnTx/>
                <a:uFillTx/>
                <a:latin typeface="Montserrat" pitchFamily="2" charset="77"/>
              </a:rPr>
              <a:t>ALL OF THE CRITERIA</a:t>
            </a:r>
            <a:endParaRPr kumimoji="0" lang="en-GB" sz="1400" u="none" strike="noStrike" kern="1200" cap="none" spc="0" normalizeH="0" baseline="0" noProof="0" dirty="0">
              <a:ln>
                <a:noFill/>
              </a:ln>
              <a:solidFill>
                <a:prstClr val="black"/>
              </a:solidFill>
              <a:effectLst/>
              <a:uLnTx/>
              <a:uFillTx/>
              <a:latin typeface="Montserrat" pitchFamily="2" charset="77"/>
            </a:endParaRP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lang="en-GB" sz="1400" dirty="0">
                <a:solidFill>
                  <a:prstClr val="black"/>
                </a:solidFill>
                <a:latin typeface="Montserrat" pitchFamily="2" charset="77"/>
              </a:rPr>
              <a:t>If you need to, you can have multiple slides for each section, however, please make sure that the </a:t>
            </a:r>
            <a:r>
              <a:rPr lang="en-GB" sz="1400" b="1" u="sng" dirty="0">
                <a:solidFill>
                  <a:prstClr val="black"/>
                </a:solidFill>
                <a:latin typeface="Montserrat" pitchFamily="2" charset="77"/>
              </a:rPr>
              <a:t>TOTAL NUMBER OF SLIDES IS NOT MORE THAN 10</a:t>
            </a:r>
            <a:endParaRPr kumimoji="0" lang="en-GB" sz="1400" b="1" u="sng" strike="noStrike" kern="1200" cap="none" spc="0" normalizeH="0" baseline="0" noProof="0" dirty="0">
              <a:ln>
                <a:noFill/>
              </a:ln>
              <a:solidFill>
                <a:prstClr val="black"/>
              </a:solidFill>
              <a:effectLst/>
              <a:uLnTx/>
              <a:uFillTx/>
              <a:latin typeface="Montserrat" pitchFamily="2" charset="77"/>
            </a:endParaRP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lang="en-GB" sz="1400" dirty="0">
                <a:solidFill>
                  <a:prstClr val="black"/>
                </a:solidFill>
                <a:latin typeface="Montserrat" pitchFamily="2" charset="77"/>
              </a:rPr>
              <a:t>You are welcome to include graphs, tables, pictures or diagrams</a:t>
            </a: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kumimoji="0" lang="en-GB" sz="1400" u="none" strike="noStrike" kern="1200" cap="none" spc="0" normalizeH="0" baseline="0" noProof="0" dirty="0">
                <a:ln>
                  <a:noFill/>
                </a:ln>
                <a:solidFill>
                  <a:prstClr val="black"/>
                </a:solidFill>
                <a:effectLst/>
                <a:uLnTx/>
                <a:uFillTx/>
                <a:latin typeface="Montserrat" pitchFamily="2" charset="77"/>
              </a:rPr>
              <a:t>If necessary,</a:t>
            </a:r>
            <a:r>
              <a:rPr kumimoji="0" lang="en-GB" sz="1400" u="none" strike="noStrike" kern="1200" cap="none" spc="0" normalizeH="0" noProof="0" dirty="0">
                <a:ln>
                  <a:noFill/>
                </a:ln>
                <a:solidFill>
                  <a:prstClr val="black"/>
                </a:solidFill>
                <a:effectLst/>
                <a:uLnTx/>
                <a:uFillTx/>
                <a:latin typeface="Montserrat" pitchFamily="2" charset="77"/>
              </a:rPr>
              <a:t> you can include a body of text rather than bullet points</a:t>
            </a: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lang="en-GB" sz="1400" noProof="0" dirty="0">
                <a:solidFill>
                  <a:prstClr val="black"/>
                </a:solidFill>
                <a:latin typeface="Montserrat" pitchFamily="2" charset="77"/>
              </a:rPr>
              <a:t>You can delete this slide if all the instructions are clear</a:t>
            </a:r>
          </a:p>
          <a:p>
            <a:pPr marL="285750" lvl="0" indent="-285750">
              <a:spcAft>
                <a:spcPts val="600"/>
              </a:spcAft>
              <a:buClr>
                <a:srgbClr val="005751"/>
              </a:buClr>
              <a:buFont typeface="Arial" panose="020B0604020202020204" pitchFamily="34" charset="0"/>
              <a:buChar char="•"/>
              <a:defRPr/>
            </a:pPr>
            <a:r>
              <a:rPr lang="en-GB" sz="1400" noProof="0" dirty="0">
                <a:solidFill>
                  <a:prstClr val="black"/>
                </a:solidFill>
                <a:latin typeface="Montserrat" pitchFamily="2" charset="77"/>
              </a:rPr>
              <a:t>If you have any questions, please email </a:t>
            </a:r>
            <a:r>
              <a:rPr lang="en-GB" sz="1400" dirty="0">
                <a:solidFill>
                  <a:prstClr val="black"/>
                </a:solidFill>
                <a:latin typeface="Montserrat" pitchFamily="2" charset="77"/>
                <a:hlinkClick r:id="rId2"/>
              </a:rPr>
              <a:t>awards@egypes.com</a:t>
            </a:r>
            <a:endParaRPr lang="en-GB" sz="1400" dirty="0">
              <a:solidFill>
                <a:prstClr val="black"/>
              </a:solidFill>
              <a:latin typeface="Montserrat" pitchFamily="2" charset="77"/>
            </a:endParaRPr>
          </a:p>
          <a:p>
            <a:pPr>
              <a:spcAft>
                <a:spcPts val="600"/>
              </a:spcAft>
              <a:buClr>
                <a:srgbClr val="005751"/>
              </a:buClr>
              <a:defRPr/>
            </a:pPr>
            <a:endParaRPr kumimoji="0" lang="en-GB" sz="1400" u="none" strike="noStrike" kern="1200" cap="none" spc="0" normalizeH="0" baseline="0" noProof="0" dirty="0">
              <a:ln>
                <a:noFill/>
              </a:ln>
              <a:solidFill>
                <a:prstClr val="black"/>
              </a:solidFill>
              <a:effectLst/>
              <a:uLnTx/>
              <a:uFillTx/>
              <a:latin typeface="Montserrat" pitchFamily="2" charset="77"/>
            </a:endParaRPr>
          </a:p>
          <a:p>
            <a:pPr>
              <a:spcAft>
                <a:spcPts val="600"/>
              </a:spcAft>
              <a:buClr>
                <a:srgbClr val="005751"/>
              </a:buClr>
              <a:defRPr/>
            </a:pPr>
            <a:r>
              <a:rPr kumimoji="0" lang="en-GB" sz="1400" u="none" strike="noStrike" kern="1200" cap="none" spc="0" normalizeH="0" baseline="0" noProof="0" dirty="0">
                <a:ln>
                  <a:noFill/>
                </a:ln>
                <a:solidFill>
                  <a:prstClr val="black"/>
                </a:solidFill>
                <a:effectLst/>
                <a:uLnTx/>
                <a:uFillTx/>
                <a:latin typeface="Montserrat" pitchFamily="2" charset="77"/>
              </a:rPr>
              <a:t>GOOD</a:t>
            </a:r>
            <a:r>
              <a:rPr kumimoji="0" lang="en-GB" sz="1400" u="none" strike="noStrike" kern="1200" cap="none" spc="0" normalizeH="0" noProof="0" dirty="0">
                <a:ln>
                  <a:noFill/>
                </a:ln>
                <a:solidFill>
                  <a:prstClr val="black"/>
                </a:solidFill>
                <a:effectLst/>
                <a:uLnTx/>
                <a:uFillTx/>
                <a:latin typeface="Montserrat" pitchFamily="2" charset="77"/>
              </a:rPr>
              <a:t> LUCK!! </a:t>
            </a:r>
            <a:endParaRPr kumimoji="0" lang="en-GB" sz="1400" u="none" strike="noStrike" kern="1200" cap="none" spc="0" normalizeH="0" baseline="0" noProof="0" dirty="0">
              <a:ln>
                <a:noFill/>
              </a:ln>
              <a:solidFill>
                <a:prstClr val="black"/>
              </a:solidFill>
              <a:effectLst/>
              <a:uLnTx/>
              <a:uFillTx/>
              <a:latin typeface="Montserrat" pitchFamily="2" charset="77"/>
            </a:endParaRPr>
          </a:p>
          <a:p>
            <a:pPr marL="285750" lvl="0" indent="-285750">
              <a:spcAft>
                <a:spcPts val="600"/>
              </a:spcAft>
              <a:buClr>
                <a:srgbClr val="005751"/>
              </a:buClr>
              <a:buFont typeface="Arial" panose="020B0604020202020204" pitchFamily="34" charset="0"/>
              <a:buChar char="•"/>
              <a:defRPr/>
            </a:pPr>
            <a:endParaRPr kumimoji="0" lang="en-GB" sz="1400" u="none" strike="noStrike" kern="1200" cap="none" spc="0" normalizeH="0" baseline="0" noProof="0" dirty="0">
              <a:ln>
                <a:noFill/>
              </a:ln>
              <a:solidFill>
                <a:prstClr val="black"/>
              </a:solidFill>
              <a:effectLst/>
              <a:uLnTx/>
              <a:uFillTx/>
              <a:latin typeface="Montserrat" pitchFamily="2" charset="77"/>
            </a:endParaRPr>
          </a:p>
          <a:p>
            <a:pPr algn="just">
              <a:buClr>
                <a:srgbClr val="005751"/>
              </a:buClr>
            </a:pPr>
            <a:endParaRPr lang="en-GB" sz="1400" dirty="0">
              <a:solidFill>
                <a:srgbClr val="000000"/>
              </a:solidFill>
              <a:latin typeface="Montserrat" pitchFamily="2" charset="77"/>
              <a:cs typeface="Gotham Bold" pitchFamily="2" charset="0"/>
            </a:endParaRPr>
          </a:p>
        </p:txBody>
      </p:sp>
      <p:sp>
        <p:nvSpPr>
          <p:cNvPr id="20" name="TextBox 37">
            <a:extLst>
              <a:ext uri="{FF2B5EF4-FFF2-40B4-BE49-F238E27FC236}">
                <a16:creationId xmlns:a16="http://schemas.microsoft.com/office/drawing/2014/main" id="{C66B0DD5-9989-2867-E283-0A7FCC4E86B4}"/>
              </a:ext>
            </a:extLst>
          </p:cNvPr>
          <p:cNvSpPr txBox="1"/>
          <p:nvPr/>
        </p:nvSpPr>
        <p:spPr>
          <a:xfrm>
            <a:off x="577984" y="534786"/>
            <a:ext cx="6465530" cy="615553"/>
          </a:xfrm>
          <a:prstGeom prst="rect">
            <a:avLst/>
          </a:prstGeom>
        </p:spPr>
        <p:txBody>
          <a:bodyPr wrap="square" lIns="0" tIns="0" rIns="0" bIns="0" rtlCol="0" anchor="t">
            <a:spAutoFit/>
          </a:bodyPr>
          <a:lstStyle/>
          <a:p>
            <a:pPr>
              <a:defRPr/>
            </a:pPr>
            <a:r>
              <a:rPr kumimoji="0" lang="en-US" sz="2000" u="none" strike="noStrike" kern="1200" cap="none" spc="0" normalizeH="0" baseline="0" noProof="0" dirty="0">
                <a:ln>
                  <a:noFill/>
                </a:ln>
                <a:solidFill>
                  <a:srgbClr val="CEB364"/>
                </a:solidFill>
                <a:effectLst/>
                <a:uLnTx/>
                <a:uFillTx/>
                <a:latin typeface="Montserrat" pitchFamily="2" charset="77"/>
              </a:rPr>
              <a:t>AWARDS SUBMISSION</a:t>
            </a:r>
          </a:p>
          <a:p>
            <a:pPr>
              <a:defRPr/>
            </a:pPr>
            <a:r>
              <a:rPr kumimoji="0" lang="en-US" sz="2000" b="1" u="none" strike="noStrike" kern="1200" cap="none" spc="0" normalizeH="0" baseline="0" noProof="0" dirty="0">
                <a:ln>
                  <a:noFill/>
                </a:ln>
                <a:solidFill>
                  <a:srgbClr val="CEB364"/>
                </a:solidFill>
                <a:effectLst/>
                <a:uLnTx/>
                <a:uFillTx/>
                <a:latin typeface="Montserrat" pitchFamily="2" charset="77"/>
              </a:rPr>
              <a:t>INSTRUCTIONS</a:t>
            </a:r>
            <a:endParaRPr lang="en-US" sz="2000" b="1" dirty="0">
              <a:solidFill>
                <a:srgbClr val="CEB364"/>
              </a:solidFill>
              <a:latin typeface="Montserrat" pitchFamily="2" charset="77"/>
            </a:endParaRPr>
          </a:p>
        </p:txBody>
      </p:sp>
      <p:grpSp>
        <p:nvGrpSpPr>
          <p:cNvPr id="2" name="Group 1">
            <a:extLst>
              <a:ext uri="{FF2B5EF4-FFF2-40B4-BE49-F238E27FC236}">
                <a16:creationId xmlns:a16="http://schemas.microsoft.com/office/drawing/2014/main" id="{7F439195-8EDF-76A1-9529-3D7E500F7D63}"/>
              </a:ext>
            </a:extLst>
          </p:cNvPr>
          <p:cNvGrpSpPr/>
          <p:nvPr/>
        </p:nvGrpSpPr>
        <p:grpSpPr>
          <a:xfrm>
            <a:off x="0" y="6366125"/>
            <a:ext cx="9144000" cy="512547"/>
            <a:chOff x="0" y="0"/>
            <a:chExt cx="24384000" cy="1609034"/>
          </a:xfrm>
          <a:solidFill>
            <a:srgbClr val="CEB364"/>
          </a:solidFill>
        </p:grpSpPr>
        <p:sp>
          <p:nvSpPr>
            <p:cNvPr id="3" name="Freeform 6">
              <a:extLst>
                <a:ext uri="{FF2B5EF4-FFF2-40B4-BE49-F238E27FC236}">
                  <a16:creationId xmlns:a16="http://schemas.microsoft.com/office/drawing/2014/main" id="{511A6284-C153-896A-E574-079CC11396DA}"/>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dirty="0">
                <a:solidFill>
                  <a:srgbClr val="C0956D"/>
                </a:solidFill>
              </a:endParaRPr>
            </a:p>
          </p:txBody>
        </p:sp>
      </p:grpSp>
      <p:sp>
        <p:nvSpPr>
          <p:cNvPr id="4" name="TextBox 9">
            <a:extLst>
              <a:ext uri="{FF2B5EF4-FFF2-40B4-BE49-F238E27FC236}">
                <a16:creationId xmlns:a16="http://schemas.microsoft.com/office/drawing/2014/main" id="{2B3DCEDE-ED1A-EFB4-DC01-EB1AA63F6032}"/>
              </a:ext>
            </a:extLst>
          </p:cNvPr>
          <p:cNvSpPr txBox="1"/>
          <p:nvPr/>
        </p:nvSpPr>
        <p:spPr>
          <a:xfrm>
            <a:off x="6856709" y="6429194"/>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sp>
        <p:nvSpPr>
          <p:cNvPr id="5" name="AutoShape 4">
            <a:extLst>
              <a:ext uri="{FF2B5EF4-FFF2-40B4-BE49-F238E27FC236}">
                <a16:creationId xmlns:a16="http://schemas.microsoft.com/office/drawing/2014/main" id="{BF8AFCB6-1EF1-8777-BBA9-8C8039417CFD}"/>
              </a:ext>
            </a:extLst>
          </p:cNvPr>
          <p:cNvSpPr/>
          <p:nvPr/>
        </p:nvSpPr>
        <p:spPr>
          <a:xfrm>
            <a:off x="597393" y="1431895"/>
            <a:ext cx="8227951" cy="0"/>
          </a:xfrm>
          <a:prstGeom prst="line">
            <a:avLst/>
          </a:prstGeom>
          <a:ln w="9525" cap="rnd">
            <a:solidFill>
              <a:srgbClr val="DDC07F"/>
            </a:solidFill>
            <a:prstDash val="solid"/>
            <a:headEnd type="none" w="sm" len="sm"/>
            <a:tailEnd type="none" w="sm" len="sm"/>
          </a:ln>
        </p:spPr>
        <p:txBody>
          <a:bodyPr/>
          <a:lstStyle/>
          <a:p>
            <a:endParaRPr lang="en-AE" dirty="0"/>
          </a:p>
        </p:txBody>
      </p:sp>
      <p:grpSp>
        <p:nvGrpSpPr>
          <p:cNvPr id="7" name="Group 6">
            <a:extLst>
              <a:ext uri="{FF2B5EF4-FFF2-40B4-BE49-F238E27FC236}">
                <a16:creationId xmlns:a16="http://schemas.microsoft.com/office/drawing/2014/main" id="{0132EB0B-3CBF-CDE0-1922-217B3643BE66}"/>
              </a:ext>
            </a:extLst>
          </p:cNvPr>
          <p:cNvGrpSpPr/>
          <p:nvPr/>
        </p:nvGrpSpPr>
        <p:grpSpPr>
          <a:xfrm>
            <a:off x="6654278" y="439374"/>
            <a:ext cx="2261122" cy="846501"/>
            <a:chOff x="129653" y="563199"/>
            <a:chExt cx="1985879" cy="763297"/>
          </a:xfrm>
        </p:grpSpPr>
        <p:pic>
          <p:nvPicPr>
            <p:cNvPr id="10" name="Picture 9">
              <a:extLst>
                <a:ext uri="{FF2B5EF4-FFF2-40B4-BE49-F238E27FC236}">
                  <a16:creationId xmlns:a16="http://schemas.microsoft.com/office/drawing/2014/main" id="{BF86E0A9-D57B-6494-EE00-176DC1A845B4}"/>
                </a:ext>
              </a:extLst>
            </p:cNvPr>
            <p:cNvPicPr>
              <a:picLocks noChangeAspect="1"/>
            </p:cNvPicPr>
            <p:nvPr/>
          </p:nvPicPr>
          <p:blipFill>
            <a:blip r:embed="rId3">
              <a:extLst>
                <a:ext uri="{28A0092B-C50C-407E-A947-70E740481C1C}">
                  <a14:useLocalDpi xmlns:a14="http://schemas.microsoft.com/office/drawing/2010/main" val="0"/>
                </a:ext>
              </a:extLst>
            </a:blip>
            <a:srcRect l="77067"/>
            <a:stretch/>
          </p:blipFill>
          <p:spPr>
            <a:xfrm>
              <a:off x="1528679" y="599215"/>
              <a:ext cx="586853" cy="660375"/>
            </a:xfrm>
            <a:prstGeom prst="rect">
              <a:avLst/>
            </a:prstGeom>
          </p:spPr>
        </p:pic>
        <p:pic>
          <p:nvPicPr>
            <p:cNvPr id="11" name="Picture 10" descr="A close-up of a logo&#10;&#10;Description automatically generated">
              <a:extLst>
                <a:ext uri="{FF2B5EF4-FFF2-40B4-BE49-F238E27FC236}">
                  <a16:creationId xmlns:a16="http://schemas.microsoft.com/office/drawing/2014/main" id="{20EDBA1C-421A-746D-B2E4-0A6EFCFF4E07}"/>
                </a:ext>
              </a:extLst>
            </p:cNvPr>
            <p:cNvPicPr>
              <a:picLocks noChangeAspect="1"/>
            </p:cNvPicPr>
            <p:nvPr/>
          </p:nvPicPr>
          <p:blipFill>
            <a:blip r:embed="rId4">
              <a:extLst>
                <a:ext uri="{28A0092B-C50C-407E-A947-70E740481C1C}">
                  <a14:useLocalDpi xmlns:a14="http://schemas.microsoft.com/office/drawing/2010/main" val="0"/>
                </a:ext>
              </a:extLst>
            </a:blip>
            <a:srcRect r="38084"/>
            <a:stretch/>
          </p:blipFill>
          <p:spPr>
            <a:xfrm>
              <a:off x="129653" y="563199"/>
              <a:ext cx="1356247" cy="763297"/>
            </a:xfrm>
            <a:prstGeom prst="rect">
              <a:avLst/>
            </a:prstGeom>
          </p:spPr>
        </p:pic>
      </p:grpSp>
    </p:spTree>
    <p:extLst>
      <p:ext uri="{BB962C8B-B14F-4D97-AF65-F5344CB8AC3E}">
        <p14:creationId xmlns:p14="http://schemas.microsoft.com/office/powerpoint/2010/main" val="30326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a:extLst>
              <a:ext uri="{FF2B5EF4-FFF2-40B4-BE49-F238E27FC236}">
                <a16:creationId xmlns:a16="http://schemas.microsoft.com/office/drawing/2014/main" id="{6474B2F5-BFC0-EFE7-1C3D-F80D70A7154B}"/>
              </a:ext>
            </a:extLst>
          </p:cNvPr>
          <p:cNvSpPr txBox="1"/>
          <p:nvPr/>
        </p:nvSpPr>
        <p:spPr>
          <a:xfrm>
            <a:off x="597394" y="1716745"/>
            <a:ext cx="8019832" cy="3447098"/>
          </a:xfrm>
          <a:prstGeom prst="rect">
            <a:avLst/>
          </a:prstGeom>
        </p:spPr>
        <p:txBody>
          <a:bodyPr wrap="square" lIns="0" tIns="0" rIns="0" bIns="0" rtlCol="0" anchor="t">
            <a:spAutoFit/>
          </a:bodyPr>
          <a:lstStyle/>
          <a:p>
            <a:r>
              <a:rPr lang="en-US" sz="1400" i="1" dirty="0">
                <a:latin typeface="Montserrat" pitchFamily="2" charset="77"/>
              </a:rPr>
              <a:t>Evaluate how the project or individual initiative has achieved measurable results. Depending on the category, examples include:</a:t>
            </a:r>
          </a:p>
          <a:p>
            <a:endParaRPr lang="en-US" sz="1400" i="1" dirty="0">
              <a:latin typeface="Montserrat" pitchFamily="2" charset="77"/>
            </a:endParaRPr>
          </a:p>
          <a:p>
            <a:pPr marL="285750" indent="-285750">
              <a:buFont typeface="Arial" panose="020B0604020202020204" pitchFamily="34" charset="0"/>
              <a:buChar char="•"/>
            </a:pPr>
            <a:r>
              <a:rPr lang="en-US" sz="1400" i="1" dirty="0">
                <a:latin typeface="Montserrat" pitchFamily="2" charset="77"/>
              </a:rPr>
              <a:t>Breakthrough Projects: Contributions to the energy transition through </a:t>
            </a:r>
            <a:r>
              <a:rPr lang="en-US" sz="1400" i="1" dirty="0" err="1">
                <a:latin typeface="Montserrat" pitchFamily="2" charset="77"/>
              </a:rPr>
              <a:t>decarbonisation</a:t>
            </a:r>
            <a:r>
              <a:rPr lang="en-US" sz="1400" i="1" dirty="0">
                <a:latin typeface="Montserrat" pitchFamily="2" charset="77"/>
              </a:rPr>
              <a:t>, energy efficiency, hydrogen innovation, or other transformative technologies.</a:t>
            </a:r>
          </a:p>
          <a:p>
            <a:pPr marL="285750" indent="-285750">
              <a:buFont typeface="Arial" panose="020B0604020202020204" pitchFamily="34" charset="0"/>
              <a:buChar char="•"/>
            </a:pPr>
            <a:endParaRPr lang="en-US" sz="1400" i="1" dirty="0">
              <a:latin typeface="Montserrat" pitchFamily="2" charset="77"/>
            </a:endParaRPr>
          </a:p>
          <a:p>
            <a:pPr marL="285750" indent="-285750">
              <a:buFont typeface="Arial" panose="020B0604020202020204" pitchFamily="34" charset="0"/>
              <a:buChar char="•"/>
            </a:pPr>
            <a:r>
              <a:rPr lang="en-US" sz="1400" i="1" dirty="0">
                <a:latin typeface="Montserrat" pitchFamily="2" charset="77"/>
              </a:rPr>
              <a:t> Health and Safety Initiatives: Tangible improvements in worker safety, environmental protection, or community wellbeing across the energy value chain. </a:t>
            </a:r>
          </a:p>
          <a:p>
            <a:pPr marL="285750" indent="-285750">
              <a:buFont typeface="Arial" panose="020B0604020202020204" pitchFamily="34" charset="0"/>
              <a:buChar char="•"/>
            </a:pPr>
            <a:endParaRPr lang="en-US" sz="1400" i="1" dirty="0">
              <a:latin typeface="Montserrat" pitchFamily="2" charset="77"/>
            </a:endParaRPr>
          </a:p>
          <a:p>
            <a:pPr marL="285750" indent="-285750">
              <a:buFont typeface="Arial" panose="020B0604020202020204" pitchFamily="34" charset="0"/>
              <a:buChar char="•"/>
            </a:pPr>
            <a:r>
              <a:rPr lang="en-US" sz="1400" i="1" dirty="0">
                <a:latin typeface="Montserrat" pitchFamily="2" charset="77"/>
              </a:rPr>
              <a:t>Operational Excellence: Demonstrated process optimization, cost reduction, enhanced reliability, and sustainability in operational performance.</a:t>
            </a:r>
          </a:p>
          <a:p>
            <a:pPr marL="285750" indent="-285750">
              <a:buFont typeface="Arial" panose="020B0604020202020204" pitchFamily="34" charset="0"/>
              <a:buChar char="•"/>
            </a:pPr>
            <a:endParaRPr lang="en-US" sz="1400" i="1" dirty="0">
              <a:latin typeface="Montserrat" pitchFamily="2" charset="77"/>
            </a:endParaRPr>
          </a:p>
          <a:p>
            <a:pPr marL="285750" indent="-285750">
              <a:buFont typeface="Arial" panose="020B0604020202020204" pitchFamily="34" charset="0"/>
              <a:buChar char="•"/>
            </a:pPr>
            <a:r>
              <a:rPr lang="en-US" sz="1400" i="1" dirty="0">
                <a:latin typeface="Montserrat" pitchFamily="2" charset="77"/>
              </a:rPr>
              <a:t>Young Energy Professionals: Clear evidence of innovation, leadership, and impactful contributions to projects driving change in the industry. Provide quantitative and qualitative data to illustrate the outcomes before and after implementation.</a:t>
            </a:r>
          </a:p>
        </p:txBody>
      </p:sp>
      <p:sp>
        <p:nvSpPr>
          <p:cNvPr id="15" name="TextBox 37">
            <a:extLst>
              <a:ext uri="{FF2B5EF4-FFF2-40B4-BE49-F238E27FC236}">
                <a16:creationId xmlns:a16="http://schemas.microsoft.com/office/drawing/2014/main" id="{C2CE41C2-33A5-6B95-BC10-832AEEE19D60}"/>
              </a:ext>
            </a:extLst>
          </p:cNvPr>
          <p:cNvSpPr txBox="1"/>
          <p:nvPr/>
        </p:nvSpPr>
        <p:spPr>
          <a:xfrm>
            <a:off x="577984" y="534786"/>
            <a:ext cx="6465530" cy="615553"/>
          </a:xfrm>
          <a:prstGeom prst="rect">
            <a:avLst/>
          </a:prstGeom>
        </p:spPr>
        <p:txBody>
          <a:bodyPr wrap="square" lIns="0" tIns="0" rIns="0" bIns="0" rtlCol="0" anchor="t">
            <a:spAutoFit/>
          </a:bodyPr>
          <a:lstStyle/>
          <a:p>
            <a:pPr>
              <a:defRPr/>
            </a:pPr>
            <a:r>
              <a:rPr lang="en-US" sz="2000" dirty="0">
                <a:solidFill>
                  <a:srgbClr val="CEB364"/>
                </a:solidFill>
                <a:latin typeface="Montserrat" pitchFamily="2" charset="77"/>
              </a:rPr>
              <a:t>IMPACT &amp; OUTCOMES OF THE </a:t>
            </a:r>
          </a:p>
          <a:p>
            <a:pPr>
              <a:defRPr/>
            </a:pPr>
            <a:r>
              <a:rPr lang="en-US" sz="2000" b="1" dirty="0">
                <a:solidFill>
                  <a:srgbClr val="CEB364"/>
                </a:solidFill>
                <a:latin typeface="Montserrat" pitchFamily="2" charset="77"/>
              </a:rPr>
              <a:t>PROJECT / PROGRAMME</a:t>
            </a:r>
          </a:p>
        </p:txBody>
      </p:sp>
      <p:grpSp>
        <p:nvGrpSpPr>
          <p:cNvPr id="2" name="Group 1">
            <a:extLst>
              <a:ext uri="{FF2B5EF4-FFF2-40B4-BE49-F238E27FC236}">
                <a16:creationId xmlns:a16="http://schemas.microsoft.com/office/drawing/2014/main" id="{D33C64A4-7383-738E-0A40-5E513796F110}"/>
              </a:ext>
            </a:extLst>
          </p:cNvPr>
          <p:cNvGrpSpPr/>
          <p:nvPr/>
        </p:nvGrpSpPr>
        <p:grpSpPr>
          <a:xfrm>
            <a:off x="0" y="6366125"/>
            <a:ext cx="9144000" cy="512547"/>
            <a:chOff x="0" y="0"/>
            <a:chExt cx="24384000" cy="1609034"/>
          </a:xfrm>
          <a:solidFill>
            <a:srgbClr val="CEB364"/>
          </a:solidFill>
        </p:grpSpPr>
        <p:sp>
          <p:nvSpPr>
            <p:cNvPr id="3" name="Freeform 6">
              <a:extLst>
                <a:ext uri="{FF2B5EF4-FFF2-40B4-BE49-F238E27FC236}">
                  <a16:creationId xmlns:a16="http://schemas.microsoft.com/office/drawing/2014/main" id="{60B8EF9B-6462-0BDB-B54E-3D6890058ED1}"/>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dirty="0">
                <a:solidFill>
                  <a:srgbClr val="C0956D"/>
                </a:solidFill>
              </a:endParaRPr>
            </a:p>
          </p:txBody>
        </p:sp>
      </p:grpSp>
      <p:sp>
        <p:nvSpPr>
          <p:cNvPr id="4" name="TextBox 9">
            <a:extLst>
              <a:ext uri="{FF2B5EF4-FFF2-40B4-BE49-F238E27FC236}">
                <a16:creationId xmlns:a16="http://schemas.microsoft.com/office/drawing/2014/main" id="{06CAC607-9E48-2B66-D1A5-8302AC5233B6}"/>
              </a:ext>
            </a:extLst>
          </p:cNvPr>
          <p:cNvSpPr txBox="1"/>
          <p:nvPr/>
        </p:nvSpPr>
        <p:spPr>
          <a:xfrm>
            <a:off x="6856709" y="6429194"/>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sp>
        <p:nvSpPr>
          <p:cNvPr id="6" name="AutoShape 4">
            <a:extLst>
              <a:ext uri="{FF2B5EF4-FFF2-40B4-BE49-F238E27FC236}">
                <a16:creationId xmlns:a16="http://schemas.microsoft.com/office/drawing/2014/main" id="{3BE9D4CE-5AF2-13FF-564B-7296ADEAF07C}"/>
              </a:ext>
            </a:extLst>
          </p:cNvPr>
          <p:cNvSpPr/>
          <p:nvPr/>
        </p:nvSpPr>
        <p:spPr>
          <a:xfrm>
            <a:off x="597393" y="1431895"/>
            <a:ext cx="8227951" cy="0"/>
          </a:xfrm>
          <a:prstGeom prst="line">
            <a:avLst/>
          </a:prstGeom>
          <a:ln w="9525" cap="rnd">
            <a:solidFill>
              <a:srgbClr val="DDC07F"/>
            </a:solidFill>
            <a:prstDash val="solid"/>
            <a:headEnd type="none" w="sm" len="sm"/>
            <a:tailEnd type="none" w="sm" len="sm"/>
          </a:ln>
        </p:spPr>
        <p:txBody>
          <a:bodyPr/>
          <a:lstStyle/>
          <a:p>
            <a:endParaRPr lang="en-AE" dirty="0"/>
          </a:p>
        </p:txBody>
      </p:sp>
      <p:grpSp>
        <p:nvGrpSpPr>
          <p:cNvPr id="7" name="Group 6">
            <a:extLst>
              <a:ext uri="{FF2B5EF4-FFF2-40B4-BE49-F238E27FC236}">
                <a16:creationId xmlns:a16="http://schemas.microsoft.com/office/drawing/2014/main" id="{A9188CB9-F794-0D7E-7C2E-606D3CFDA0E1}"/>
              </a:ext>
            </a:extLst>
          </p:cNvPr>
          <p:cNvGrpSpPr/>
          <p:nvPr/>
        </p:nvGrpSpPr>
        <p:grpSpPr>
          <a:xfrm>
            <a:off x="6654278" y="439374"/>
            <a:ext cx="2261122" cy="846501"/>
            <a:chOff x="129653" y="563199"/>
            <a:chExt cx="1985879" cy="763297"/>
          </a:xfrm>
        </p:grpSpPr>
        <p:pic>
          <p:nvPicPr>
            <p:cNvPr id="10" name="Picture 9">
              <a:extLst>
                <a:ext uri="{FF2B5EF4-FFF2-40B4-BE49-F238E27FC236}">
                  <a16:creationId xmlns:a16="http://schemas.microsoft.com/office/drawing/2014/main" id="{C3C0F756-C0DC-018D-5256-2AE25D472D1A}"/>
                </a:ext>
              </a:extLst>
            </p:cNvPr>
            <p:cNvPicPr>
              <a:picLocks noChangeAspect="1"/>
            </p:cNvPicPr>
            <p:nvPr/>
          </p:nvPicPr>
          <p:blipFill>
            <a:blip r:embed="rId2">
              <a:extLst>
                <a:ext uri="{28A0092B-C50C-407E-A947-70E740481C1C}">
                  <a14:useLocalDpi xmlns:a14="http://schemas.microsoft.com/office/drawing/2010/main" val="0"/>
                </a:ext>
              </a:extLst>
            </a:blip>
            <a:srcRect l="77067"/>
            <a:stretch/>
          </p:blipFill>
          <p:spPr>
            <a:xfrm>
              <a:off x="1528679" y="599215"/>
              <a:ext cx="586853" cy="660375"/>
            </a:xfrm>
            <a:prstGeom prst="rect">
              <a:avLst/>
            </a:prstGeom>
          </p:spPr>
        </p:pic>
        <p:pic>
          <p:nvPicPr>
            <p:cNvPr id="11" name="Picture 10" descr="A close-up of a logo&#10;&#10;Description automatically generated">
              <a:extLst>
                <a:ext uri="{FF2B5EF4-FFF2-40B4-BE49-F238E27FC236}">
                  <a16:creationId xmlns:a16="http://schemas.microsoft.com/office/drawing/2014/main" id="{C5679D1E-2D28-2DEB-F4EE-4C225C59D37C}"/>
                </a:ext>
              </a:extLst>
            </p:cNvPr>
            <p:cNvPicPr>
              <a:picLocks noChangeAspect="1"/>
            </p:cNvPicPr>
            <p:nvPr/>
          </p:nvPicPr>
          <p:blipFill>
            <a:blip r:embed="rId3">
              <a:extLst>
                <a:ext uri="{28A0092B-C50C-407E-A947-70E740481C1C}">
                  <a14:useLocalDpi xmlns:a14="http://schemas.microsoft.com/office/drawing/2010/main" val="0"/>
                </a:ext>
              </a:extLst>
            </a:blip>
            <a:srcRect r="38084"/>
            <a:stretch/>
          </p:blipFill>
          <p:spPr>
            <a:xfrm>
              <a:off x="129653" y="563199"/>
              <a:ext cx="1356247" cy="763297"/>
            </a:xfrm>
            <a:prstGeom prst="rect">
              <a:avLst/>
            </a:prstGeom>
          </p:spPr>
        </p:pic>
      </p:grpSp>
    </p:spTree>
    <p:extLst>
      <p:ext uri="{BB962C8B-B14F-4D97-AF65-F5344CB8AC3E}">
        <p14:creationId xmlns:p14="http://schemas.microsoft.com/office/powerpoint/2010/main" val="343634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a:extLst>
              <a:ext uri="{FF2B5EF4-FFF2-40B4-BE49-F238E27FC236}">
                <a16:creationId xmlns:a16="http://schemas.microsoft.com/office/drawing/2014/main" id="{41EB415E-5E5F-2AF0-5BDC-98C25E93A9CF}"/>
              </a:ext>
            </a:extLst>
          </p:cNvPr>
          <p:cNvSpPr txBox="1"/>
          <p:nvPr/>
        </p:nvSpPr>
        <p:spPr>
          <a:xfrm>
            <a:off x="597394" y="1716745"/>
            <a:ext cx="8227950" cy="1508105"/>
          </a:xfrm>
          <a:prstGeom prst="rect">
            <a:avLst/>
          </a:prstGeom>
        </p:spPr>
        <p:txBody>
          <a:bodyPr wrap="square" lIns="0" tIns="0" rIns="0" bIns="0" rtlCol="0" anchor="t">
            <a:spAutoFit/>
          </a:bodyPr>
          <a:lstStyle/>
          <a:p>
            <a:r>
              <a:rPr lang="en-US" sz="1400" i="1" dirty="0">
                <a:latin typeface="Montserrat" pitchFamily="2" charset="77"/>
              </a:rPr>
              <a:t>Highlight the originality of the project or individual initiative. Examples include:</a:t>
            </a:r>
          </a:p>
          <a:p>
            <a:endParaRPr lang="en-US" sz="1400" i="1" dirty="0">
              <a:latin typeface="Montserrat" pitchFamily="2" charset="77"/>
            </a:endParaRPr>
          </a:p>
          <a:p>
            <a:pPr marL="285750" indent="-285750">
              <a:buFont typeface="Arial" panose="020B0604020202020204" pitchFamily="34" charset="0"/>
              <a:buChar char="•"/>
            </a:pPr>
            <a:r>
              <a:rPr lang="en-US" sz="1400" i="1" dirty="0">
                <a:latin typeface="Montserrat" pitchFamily="2" charset="77"/>
              </a:rPr>
              <a:t>Nominations to be submitted by a company representative.</a:t>
            </a:r>
          </a:p>
          <a:p>
            <a:pPr marL="285750" indent="-285750">
              <a:buFont typeface="Arial" panose="020B0604020202020204" pitchFamily="34" charset="0"/>
              <a:buChar char="•"/>
            </a:pPr>
            <a:r>
              <a:rPr lang="en-US" sz="1400" i="1" dirty="0">
                <a:latin typeface="Montserrat" pitchFamily="2" charset="77"/>
              </a:rPr>
              <a:t>Creative approaches to solving industry challenges in health and safety, operations, or sustainability</a:t>
            </a:r>
          </a:p>
          <a:p>
            <a:pPr marL="285750" indent="-285750">
              <a:buFont typeface="Arial" panose="020B0604020202020204" pitchFamily="34" charset="0"/>
              <a:buChar char="•"/>
            </a:pPr>
            <a:r>
              <a:rPr lang="en-US" sz="1400" i="1" dirty="0">
                <a:latin typeface="Montserrat" pitchFamily="2" charset="77"/>
              </a:rPr>
              <a:t>Novel strategies or solutions introduced by young professionals to drive change and inspire the industry</a:t>
            </a:r>
            <a:endParaRPr lang="en-GB" sz="1400" i="1" dirty="0">
              <a:solidFill>
                <a:srgbClr val="000000"/>
              </a:solidFill>
              <a:latin typeface="Montserrat" pitchFamily="2" charset="77"/>
              <a:cs typeface="Gotham Bold" pitchFamily="2" charset="0"/>
            </a:endParaRPr>
          </a:p>
        </p:txBody>
      </p:sp>
      <p:sp>
        <p:nvSpPr>
          <p:cNvPr id="13" name="TextBox 37">
            <a:extLst>
              <a:ext uri="{FF2B5EF4-FFF2-40B4-BE49-F238E27FC236}">
                <a16:creationId xmlns:a16="http://schemas.microsoft.com/office/drawing/2014/main" id="{B864B06B-F5E8-EB4F-1585-BBFF21502A84}"/>
              </a:ext>
            </a:extLst>
          </p:cNvPr>
          <p:cNvSpPr txBox="1"/>
          <p:nvPr/>
        </p:nvSpPr>
        <p:spPr>
          <a:xfrm>
            <a:off x="577984" y="534786"/>
            <a:ext cx="6465530" cy="615553"/>
          </a:xfrm>
          <a:prstGeom prst="rect">
            <a:avLst/>
          </a:prstGeom>
        </p:spPr>
        <p:txBody>
          <a:bodyPr wrap="square" lIns="0" tIns="0" rIns="0" bIns="0" rtlCol="0" anchor="t">
            <a:spAutoFit/>
          </a:bodyPr>
          <a:lstStyle/>
          <a:p>
            <a:r>
              <a:rPr lang="en-US" sz="2000" dirty="0">
                <a:solidFill>
                  <a:srgbClr val="CEB364"/>
                </a:solidFill>
                <a:latin typeface="Montserrat" pitchFamily="2" charset="77"/>
              </a:rPr>
              <a:t>INNOVATION &amp; </a:t>
            </a:r>
          </a:p>
          <a:p>
            <a:r>
              <a:rPr lang="en-US" sz="2000" b="1" dirty="0">
                <a:solidFill>
                  <a:srgbClr val="CEB364"/>
                </a:solidFill>
                <a:latin typeface="Montserrat" pitchFamily="2" charset="77"/>
              </a:rPr>
              <a:t>ORIGINALITY </a:t>
            </a:r>
            <a:endParaRPr lang="en-US" sz="2000" b="1" spc="3" dirty="0">
              <a:solidFill>
                <a:srgbClr val="CEB364"/>
              </a:solidFill>
              <a:latin typeface="Montserrat" pitchFamily="2" charset="77"/>
              <a:cs typeface="Gotham Bold" pitchFamily="2" charset="0"/>
            </a:endParaRPr>
          </a:p>
        </p:txBody>
      </p:sp>
      <p:grpSp>
        <p:nvGrpSpPr>
          <p:cNvPr id="6" name="Group 5">
            <a:extLst>
              <a:ext uri="{FF2B5EF4-FFF2-40B4-BE49-F238E27FC236}">
                <a16:creationId xmlns:a16="http://schemas.microsoft.com/office/drawing/2014/main" id="{AFC40615-CBF8-D103-E511-DFB9F3B72394}"/>
              </a:ext>
            </a:extLst>
          </p:cNvPr>
          <p:cNvGrpSpPr/>
          <p:nvPr/>
        </p:nvGrpSpPr>
        <p:grpSpPr>
          <a:xfrm>
            <a:off x="0" y="6366125"/>
            <a:ext cx="9144000" cy="512547"/>
            <a:chOff x="0" y="0"/>
            <a:chExt cx="24384000" cy="1609034"/>
          </a:xfrm>
          <a:solidFill>
            <a:srgbClr val="CEB364"/>
          </a:solidFill>
        </p:grpSpPr>
        <p:sp>
          <p:nvSpPr>
            <p:cNvPr id="10" name="Freeform 6">
              <a:extLst>
                <a:ext uri="{FF2B5EF4-FFF2-40B4-BE49-F238E27FC236}">
                  <a16:creationId xmlns:a16="http://schemas.microsoft.com/office/drawing/2014/main" id="{6D15713E-1D10-297E-485B-7406AB82EFAD}"/>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dirty="0">
                <a:solidFill>
                  <a:srgbClr val="C0956D"/>
                </a:solidFill>
              </a:endParaRPr>
            </a:p>
          </p:txBody>
        </p:sp>
      </p:grpSp>
      <p:sp>
        <p:nvSpPr>
          <p:cNvPr id="11" name="TextBox 9">
            <a:extLst>
              <a:ext uri="{FF2B5EF4-FFF2-40B4-BE49-F238E27FC236}">
                <a16:creationId xmlns:a16="http://schemas.microsoft.com/office/drawing/2014/main" id="{C113D77F-7924-D378-E914-2CF89ABC8EC2}"/>
              </a:ext>
            </a:extLst>
          </p:cNvPr>
          <p:cNvSpPr txBox="1"/>
          <p:nvPr/>
        </p:nvSpPr>
        <p:spPr>
          <a:xfrm>
            <a:off x="6856709" y="6429194"/>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sp>
        <p:nvSpPr>
          <p:cNvPr id="12" name="AutoShape 4">
            <a:extLst>
              <a:ext uri="{FF2B5EF4-FFF2-40B4-BE49-F238E27FC236}">
                <a16:creationId xmlns:a16="http://schemas.microsoft.com/office/drawing/2014/main" id="{D6FEAF76-C289-2C02-290F-9E82A651923C}"/>
              </a:ext>
            </a:extLst>
          </p:cNvPr>
          <p:cNvSpPr/>
          <p:nvPr/>
        </p:nvSpPr>
        <p:spPr>
          <a:xfrm>
            <a:off x="597393" y="1431895"/>
            <a:ext cx="8227951" cy="0"/>
          </a:xfrm>
          <a:prstGeom prst="line">
            <a:avLst/>
          </a:prstGeom>
          <a:ln w="9525" cap="rnd">
            <a:solidFill>
              <a:srgbClr val="DDC07F"/>
            </a:solidFill>
            <a:prstDash val="solid"/>
            <a:headEnd type="none" w="sm" len="sm"/>
            <a:tailEnd type="none" w="sm" len="sm"/>
          </a:ln>
        </p:spPr>
        <p:txBody>
          <a:bodyPr/>
          <a:lstStyle/>
          <a:p>
            <a:endParaRPr lang="en-AE" dirty="0"/>
          </a:p>
        </p:txBody>
      </p:sp>
      <p:grpSp>
        <p:nvGrpSpPr>
          <p:cNvPr id="14" name="Group 13">
            <a:extLst>
              <a:ext uri="{FF2B5EF4-FFF2-40B4-BE49-F238E27FC236}">
                <a16:creationId xmlns:a16="http://schemas.microsoft.com/office/drawing/2014/main" id="{D817054C-46D4-BA3A-577E-F97A8F745508}"/>
              </a:ext>
            </a:extLst>
          </p:cNvPr>
          <p:cNvGrpSpPr/>
          <p:nvPr/>
        </p:nvGrpSpPr>
        <p:grpSpPr>
          <a:xfrm>
            <a:off x="6654278" y="439374"/>
            <a:ext cx="2261122" cy="846501"/>
            <a:chOff x="129653" y="563199"/>
            <a:chExt cx="1985879" cy="763297"/>
          </a:xfrm>
        </p:grpSpPr>
        <p:pic>
          <p:nvPicPr>
            <p:cNvPr id="15" name="Picture 14">
              <a:extLst>
                <a:ext uri="{FF2B5EF4-FFF2-40B4-BE49-F238E27FC236}">
                  <a16:creationId xmlns:a16="http://schemas.microsoft.com/office/drawing/2014/main" id="{498C40C8-1E56-1C7C-B1ED-A9916C17880B}"/>
                </a:ext>
              </a:extLst>
            </p:cNvPr>
            <p:cNvPicPr>
              <a:picLocks noChangeAspect="1"/>
            </p:cNvPicPr>
            <p:nvPr/>
          </p:nvPicPr>
          <p:blipFill>
            <a:blip r:embed="rId2">
              <a:extLst>
                <a:ext uri="{28A0092B-C50C-407E-A947-70E740481C1C}">
                  <a14:useLocalDpi xmlns:a14="http://schemas.microsoft.com/office/drawing/2010/main" val="0"/>
                </a:ext>
              </a:extLst>
            </a:blip>
            <a:srcRect l="77067"/>
            <a:stretch/>
          </p:blipFill>
          <p:spPr>
            <a:xfrm>
              <a:off x="1528679" y="599215"/>
              <a:ext cx="586853" cy="660375"/>
            </a:xfrm>
            <a:prstGeom prst="rect">
              <a:avLst/>
            </a:prstGeom>
          </p:spPr>
        </p:pic>
        <p:pic>
          <p:nvPicPr>
            <p:cNvPr id="18" name="Picture 17" descr="A close-up of a logo&#10;&#10;Description automatically generated">
              <a:extLst>
                <a:ext uri="{FF2B5EF4-FFF2-40B4-BE49-F238E27FC236}">
                  <a16:creationId xmlns:a16="http://schemas.microsoft.com/office/drawing/2014/main" id="{F00122D5-927A-5739-F36D-D84A1E4FF070}"/>
                </a:ext>
              </a:extLst>
            </p:cNvPr>
            <p:cNvPicPr>
              <a:picLocks noChangeAspect="1"/>
            </p:cNvPicPr>
            <p:nvPr/>
          </p:nvPicPr>
          <p:blipFill>
            <a:blip r:embed="rId3">
              <a:extLst>
                <a:ext uri="{28A0092B-C50C-407E-A947-70E740481C1C}">
                  <a14:useLocalDpi xmlns:a14="http://schemas.microsoft.com/office/drawing/2010/main" val="0"/>
                </a:ext>
              </a:extLst>
            </a:blip>
            <a:srcRect r="38084"/>
            <a:stretch/>
          </p:blipFill>
          <p:spPr>
            <a:xfrm>
              <a:off x="129653" y="563199"/>
              <a:ext cx="1356247" cy="763297"/>
            </a:xfrm>
            <a:prstGeom prst="rect">
              <a:avLst/>
            </a:prstGeom>
          </p:spPr>
        </p:pic>
      </p:grpSp>
    </p:spTree>
    <p:extLst>
      <p:ext uri="{BB962C8B-B14F-4D97-AF65-F5344CB8AC3E}">
        <p14:creationId xmlns:p14="http://schemas.microsoft.com/office/powerpoint/2010/main" val="396384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37">
            <a:extLst>
              <a:ext uri="{FF2B5EF4-FFF2-40B4-BE49-F238E27FC236}">
                <a16:creationId xmlns:a16="http://schemas.microsoft.com/office/drawing/2014/main" id="{D582EF3D-9A1C-BB1B-5830-E4FEC0D01813}"/>
              </a:ext>
            </a:extLst>
          </p:cNvPr>
          <p:cNvSpPr txBox="1"/>
          <p:nvPr/>
        </p:nvSpPr>
        <p:spPr>
          <a:xfrm>
            <a:off x="577984" y="534786"/>
            <a:ext cx="6465530" cy="615553"/>
          </a:xfrm>
          <a:prstGeom prst="rect">
            <a:avLst/>
          </a:prstGeom>
        </p:spPr>
        <p:txBody>
          <a:bodyPr wrap="square" lIns="0" tIns="0" rIns="0" bIns="0" rtlCol="0" anchor="t">
            <a:spAutoFit/>
          </a:bodyPr>
          <a:lstStyle/>
          <a:p>
            <a:r>
              <a:rPr lang="en-US" sz="2000" spc="3" dirty="0">
                <a:solidFill>
                  <a:srgbClr val="CEB364"/>
                </a:solidFill>
                <a:latin typeface="Montserrat" pitchFamily="2" charset="77"/>
              </a:rPr>
              <a:t>DELIVERY </a:t>
            </a:r>
          </a:p>
          <a:p>
            <a:r>
              <a:rPr lang="en-US" sz="2000" b="1" spc="3" dirty="0">
                <a:solidFill>
                  <a:srgbClr val="CEB364"/>
                </a:solidFill>
                <a:latin typeface="Montserrat" pitchFamily="2" charset="77"/>
              </a:rPr>
              <a:t>EXCELLENCE</a:t>
            </a:r>
            <a:endParaRPr lang="en-US" sz="2000" b="1" dirty="0">
              <a:solidFill>
                <a:srgbClr val="CEB364"/>
              </a:solidFill>
              <a:latin typeface="Montserrat" pitchFamily="2" charset="77"/>
            </a:endParaRPr>
          </a:p>
        </p:txBody>
      </p:sp>
      <p:grpSp>
        <p:nvGrpSpPr>
          <p:cNvPr id="2" name="Group 1">
            <a:extLst>
              <a:ext uri="{FF2B5EF4-FFF2-40B4-BE49-F238E27FC236}">
                <a16:creationId xmlns:a16="http://schemas.microsoft.com/office/drawing/2014/main" id="{8A1CF036-218F-E693-4B51-36F9A8ABF032}"/>
              </a:ext>
            </a:extLst>
          </p:cNvPr>
          <p:cNvGrpSpPr/>
          <p:nvPr/>
        </p:nvGrpSpPr>
        <p:grpSpPr>
          <a:xfrm>
            <a:off x="0" y="6366125"/>
            <a:ext cx="9144000" cy="512547"/>
            <a:chOff x="0" y="0"/>
            <a:chExt cx="24384000" cy="1609034"/>
          </a:xfrm>
          <a:solidFill>
            <a:srgbClr val="CEB364"/>
          </a:solidFill>
        </p:grpSpPr>
        <p:sp>
          <p:nvSpPr>
            <p:cNvPr id="3" name="Freeform 6">
              <a:extLst>
                <a:ext uri="{FF2B5EF4-FFF2-40B4-BE49-F238E27FC236}">
                  <a16:creationId xmlns:a16="http://schemas.microsoft.com/office/drawing/2014/main" id="{C7A00C91-44A6-F2F4-AA14-85CB86DC5984}"/>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dirty="0">
                <a:solidFill>
                  <a:srgbClr val="C0956D"/>
                </a:solidFill>
              </a:endParaRPr>
            </a:p>
          </p:txBody>
        </p:sp>
      </p:grpSp>
      <p:sp>
        <p:nvSpPr>
          <p:cNvPr id="4" name="TextBox 9">
            <a:extLst>
              <a:ext uri="{FF2B5EF4-FFF2-40B4-BE49-F238E27FC236}">
                <a16:creationId xmlns:a16="http://schemas.microsoft.com/office/drawing/2014/main" id="{8A7F2E9E-C496-EEE8-CBF2-32BA3E52D4A8}"/>
              </a:ext>
            </a:extLst>
          </p:cNvPr>
          <p:cNvSpPr txBox="1"/>
          <p:nvPr/>
        </p:nvSpPr>
        <p:spPr>
          <a:xfrm>
            <a:off x="6856709" y="6429194"/>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sp>
        <p:nvSpPr>
          <p:cNvPr id="5" name="AutoShape 4">
            <a:extLst>
              <a:ext uri="{FF2B5EF4-FFF2-40B4-BE49-F238E27FC236}">
                <a16:creationId xmlns:a16="http://schemas.microsoft.com/office/drawing/2014/main" id="{406A47E4-7E17-720C-D130-FEE36EDB00FF}"/>
              </a:ext>
            </a:extLst>
          </p:cNvPr>
          <p:cNvSpPr/>
          <p:nvPr/>
        </p:nvSpPr>
        <p:spPr>
          <a:xfrm>
            <a:off x="597393" y="1431895"/>
            <a:ext cx="8227951" cy="0"/>
          </a:xfrm>
          <a:prstGeom prst="line">
            <a:avLst/>
          </a:prstGeom>
          <a:ln w="9525" cap="rnd">
            <a:solidFill>
              <a:srgbClr val="DDC07F"/>
            </a:solidFill>
            <a:prstDash val="solid"/>
            <a:headEnd type="none" w="sm" len="sm"/>
            <a:tailEnd type="none" w="sm" len="sm"/>
          </a:ln>
        </p:spPr>
        <p:txBody>
          <a:bodyPr/>
          <a:lstStyle/>
          <a:p>
            <a:endParaRPr lang="en-AE" dirty="0"/>
          </a:p>
        </p:txBody>
      </p:sp>
      <p:grpSp>
        <p:nvGrpSpPr>
          <p:cNvPr id="6" name="Group 5">
            <a:extLst>
              <a:ext uri="{FF2B5EF4-FFF2-40B4-BE49-F238E27FC236}">
                <a16:creationId xmlns:a16="http://schemas.microsoft.com/office/drawing/2014/main" id="{F72D3AC7-998C-2C6A-25E2-01537CBBF745}"/>
              </a:ext>
            </a:extLst>
          </p:cNvPr>
          <p:cNvGrpSpPr/>
          <p:nvPr/>
        </p:nvGrpSpPr>
        <p:grpSpPr>
          <a:xfrm>
            <a:off x="6654278" y="439374"/>
            <a:ext cx="2261122" cy="846501"/>
            <a:chOff x="129653" y="563199"/>
            <a:chExt cx="1985879" cy="763297"/>
          </a:xfrm>
        </p:grpSpPr>
        <p:pic>
          <p:nvPicPr>
            <p:cNvPr id="10" name="Picture 9">
              <a:extLst>
                <a:ext uri="{FF2B5EF4-FFF2-40B4-BE49-F238E27FC236}">
                  <a16:creationId xmlns:a16="http://schemas.microsoft.com/office/drawing/2014/main" id="{8F11C3E3-0277-2125-2BAA-35836AE3D821}"/>
                </a:ext>
              </a:extLst>
            </p:cNvPr>
            <p:cNvPicPr>
              <a:picLocks noChangeAspect="1"/>
            </p:cNvPicPr>
            <p:nvPr/>
          </p:nvPicPr>
          <p:blipFill>
            <a:blip r:embed="rId2">
              <a:extLst>
                <a:ext uri="{28A0092B-C50C-407E-A947-70E740481C1C}">
                  <a14:useLocalDpi xmlns:a14="http://schemas.microsoft.com/office/drawing/2010/main" val="0"/>
                </a:ext>
              </a:extLst>
            </a:blip>
            <a:srcRect l="77067"/>
            <a:stretch/>
          </p:blipFill>
          <p:spPr>
            <a:xfrm>
              <a:off x="1528679" y="599215"/>
              <a:ext cx="586853" cy="660375"/>
            </a:xfrm>
            <a:prstGeom prst="rect">
              <a:avLst/>
            </a:prstGeom>
          </p:spPr>
        </p:pic>
        <p:pic>
          <p:nvPicPr>
            <p:cNvPr id="11" name="Picture 10" descr="A close-up of a logo&#10;&#10;Description automatically generated">
              <a:extLst>
                <a:ext uri="{FF2B5EF4-FFF2-40B4-BE49-F238E27FC236}">
                  <a16:creationId xmlns:a16="http://schemas.microsoft.com/office/drawing/2014/main" id="{1354EA39-E74C-D74F-429D-71CE9C63508A}"/>
                </a:ext>
              </a:extLst>
            </p:cNvPr>
            <p:cNvPicPr>
              <a:picLocks noChangeAspect="1"/>
            </p:cNvPicPr>
            <p:nvPr/>
          </p:nvPicPr>
          <p:blipFill>
            <a:blip r:embed="rId3">
              <a:extLst>
                <a:ext uri="{28A0092B-C50C-407E-A947-70E740481C1C}">
                  <a14:useLocalDpi xmlns:a14="http://schemas.microsoft.com/office/drawing/2010/main" val="0"/>
                </a:ext>
              </a:extLst>
            </a:blip>
            <a:srcRect r="38084"/>
            <a:stretch/>
          </p:blipFill>
          <p:spPr>
            <a:xfrm>
              <a:off x="129653" y="563199"/>
              <a:ext cx="1356247" cy="763297"/>
            </a:xfrm>
            <a:prstGeom prst="rect">
              <a:avLst/>
            </a:prstGeom>
          </p:spPr>
        </p:pic>
      </p:grpSp>
      <p:sp>
        <p:nvSpPr>
          <p:cNvPr id="12" name="TextBox 5">
            <a:extLst>
              <a:ext uri="{FF2B5EF4-FFF2-40B4-BE49-F238E27FC236}">
                <a16:creationId xmlns:a16="http://schemas.microsoft.com/office/drawing/2014/main" id="{F1E1B928-E4EA-6433-29FC-D029CE14ADE4}"/>
              </a:ext>
            </a:extLst>
          </p:cNvPr>
          <p:cNvSpPr txBox="1"/>
          <p:nvPr/>
        </p:nvSpPr>
        <p:spPr>
          <a:xfrm>
            <a:off x="597394" y="1716745"/>
            <a:ext cx="8227950" cy="1077218"/>
          </a:xfrm>
          <a:prstGeom prst="rect">
            <a:avLst/>
          </a:prstGeom>
        </p:spPr>
        <p:txBody>
          <a:bodyPr wrap="square" lIns="0" tIns="0" rIns="0" bIns="0" rtlCol="0" anchor="t">
            <a:spAutoFit/>
          </a:bodyPr>
          <a:lstStyle/>
          <a:p>
            <a:pPr algn="just"/>
            <a:r>
              <a:rPr lang="en-US" sz="1400" i="1" dirty="0">
                <a:solidFill>
                  <a:srgbClr val="000000"/>
                </a:solidFill>
                <a:effectLst/>
                <a:latin typeface="Montserrat" pitchFamily="2" charset="77"/>
                <a:cs typeface="Gotham Bold" pitchFamily="2" charset="0"/>
              </a:rPr>
              <a:t>Assess how well the project or initiative was executed. Key considerations include:</a:t>
            </a:r>
          </a:p>
          <a:p>
            <a:pPr algn="just"/>
            <a:endParaRPr lang="en-US" sz="1400" i="1" dirty="0">
              <a:solidFill>
                <a:srgbClr val="000000"/>
              </a:solidFill>
              <a:effectLst/>
              <a:latin typeface="Montserrat" pitchFamily="2" charset="77"/>
              <a:cs typeface="Gotham Bold" pitchFamily="2" charset="0"/>
            </a:endParaRPr>
          </a:p>
          <a:p>
            <a:pPr marL="285750" indent="-285750" algn="just">
              <a:buFont typeface="Arial" panose="020B0604020202020204" pitchFamily="34" charset="0"/>
              <a:buChar char="•"/>
            </a:pPr>
            <a:r>
              <a:rPr lang="en-US" sz="1400" i="1" dirty="0">
                <a:solidFill>
                  <a:srgbClr val="000000"/>
                </a:solidFill>
                <a:effectLst/>
                <a:latin typeface="Montserrat" pitchFamily="2" charset="77"/>
                <a:cs typeface="Gotham Bold" pitchFamily="2" charset="0"/>
              </a:rPr>
              <a:t>Completion within the expected timeline and budget.</a:t>
            </a:r>
          </a:p>
          <a:p>
            <a:pPr marL="285750" indent="-285750" algn="just">
              <a:buFont typeface="Arial" panose="020B0604020202020204" pitchFamily="34" charset="0"/>
              <a:buChar char="•"/>
            </a:pPr>
            <a:r>
              <a:rPr lang="en-US" sz="1400" i="1" dirty="0">
                <a:solidFill>
                  <a:srgbClr val="000000"/>
                </a:solidFill>
                <a:effectLst/>
                <a:latin typeface="Montserrat" pitchFamily="2" charset="77"/>
                <a:cs typeface="Gotham Bold" pitchFamily="2" charset="0"/>
              </a:rPr>
              <a:t>Achievement of initial goals or surpassing expectations.</a:t>
            </a:r>
          </a:p>
          <a:p>
            <a:pPr marL="285750" indent="-285750" algn="just">
              <a:buFont typeface="Arial" panose="020B0604020202020204" pitchFamily="34" charset="0"/>
              <a:buChar char="•"/>
            </a:pPr>
            <a:r>
              <a:rPr lang="en-US" sz="1400" i="1" dirty="0">
                <a:solidFill>
                  <a:srgbClr val="000000"/>
                </a:solidFill>
                <a:effectLst/>
                <a:latin typeface="Montserrat" pitchFamily="2" charset="77"/>
                <a:cs typeface="Gotham Bold" pitchFamily="2" charset="0"/>
              </a:rPr>
              <a:t>Challenges encountered during implementation and how they were overcome.</a:t>
            </a:r>
            <a:endParaRPr lang="en-GB" sz="1400" i="1" dirty="0">
              <a:solidFill>
                <a:srgbClr val="000000"/>
              </a:solidFill>
              <a:latin typeface="Montserrat" pitchFamily="2" charset="77"/>
              <a:cs typeface="Gotham Bold" pitchFamily="2" charset="0"/>
            </a:endParaRPr>
          </a:p>
        </p:txBody>
      </p:sp>
    </p:spTree>
    <p:extLst>
      <p:ext uri="{BB962C8B-B14F-4D97-AF65-F5344CB8AC3E}">
        <p14:creationId xmlns:p14="http://schemas.microsoft.com/office/powerpoint/2010/main" val="31358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20BFF-2370-7E80-84FD-F9F2336854A0}"/>
            </a:ext>
          </a:extLst>
        </p:cNvPr>
        <p:cNvGrpSpPr/>
        <p:nvPr/>
      </p:nvGrpSpPr>
      <p:grpSpPr>
        <a:xfrm>
          <a:off x="0" y="0"/>
          <a:ext cx="0" cy="0"/>
          <a:chOff x="0" y="0"/>
          <a:chExt cx="0" cy="0"/>
        </a:xfrm>
      </p:grpSpPr>
      <p:sp>
        <p:nvSpPr>
          <p:cNvPr id="14" name="TextBox 37">
            <a:extLst>
              <a:ext uri="{FF2B5EF4-FFF2-40B4-BE49-F238E27FC236}">
                <a16:creationId xmlns:a16="http://schemas.microsoft.com/office/drawing/2014/main" id="{0723CF25-E684-1673-ED7F-58363ED69288}"/>
              </a:ext>
            </a:extLst>
          </p:cNvPr>
          <p:cNvSpPr txBox="1"/>
          <p:nvPr/>
        </p:nvSpPr>
        <p:spPr>
          <a:xfrm>
            <a:off x="577984" y="534786"/>
            <a:ext cx="6465530" cy="615553"/>
          </a:xfrm>
          <a:prstGeom prst="rect">
            <a:avLst/>
          </a:prstGeom>
        </p:spPr>
        <p:txBody>
          <a:bodyPr wrap="square" lIns="0" tIns="0" rIns="0" bIns="0" rtlCol="0" anchor="t">
            <a:spAutoFit/>
          </a:bodyPr>
          <a:lstStyle/>
          <a:p>
            <a:r>
              <a:rPr lang="en-US" sz="2000" spc="3" dirty="0">
                <a:solidFill>
                  <a:srgbClr val="CEB364"/>
                </a:solidFill>
                <a:latin typeface="Montserrat" pitchFamily="2" charset="77"/>
              </a:rPr>
              <a:t>SCALABILITY AND </a:t>
            </a:r>
          </a:p>
          <a:p>
            <a:r>
              <a:rPr lang="en-US" sz="2000" b="1" spc="3" dirty="0">
                <a:solidFill>
                  <a:srgbClr val="CEB364"/>
                </a:solidFill>
                <a:latin typeface="Montserrat" pitchFamily="2" charset="77"/>
              </a:rPr>
              <a:t>INDUSTRY IMPACT</a:t>
            </a:r>
            <a:endParaRPr lang="en-US" sz="2000" b="1" dirty="0">
              <a:solidFill>
                <a:srgbClr val="CEB364"/>
              </a:solidFill>
              <a:latin typeface="Montserrat" pitchFamily="2" charset="77"/>
            </a:endParaRPr>
          </a:p>
        </p:txBody>
      </p:sp>
      <p:grpSp>
        <p:nvGrpSpPr>
          <p:cNvPr id="2" name="Group 1">
            <a:extLst>
              <a:ext uri="{FF2B5EF4-FFF2-40B4-BE49-F238E27FC236}">
                <a16:creationId xmlns:a16="http://schemas.microsoft.com/office/drawing/2014/main" id="{B96680C9-93FA-E90E-FB23-E0634B5F75BA}"/>
              </a:ext>
            </a:extLst>
          </p:cNvPr>
          <p:cNvGrpSpPr/>
          <p:nvPr/>
        </p:nvGrpSpPr>
        <p:grpSpPr>
          <a:xfrm>
            <a:off x="0" y="6366125"/>
            <a:ext cx="9144000" cy="512547"/>
            <a:chOff x="0" y="0"/>
            <a:chExt cx="24384000" cy="1609034"/>
          </a:xfrm>
          <a:solidFill>
            <a:srgbClr val="CEB364"/>
          </a:solidFill>
        </p:grpSpPr>
        <p:sp>
          <p:nvSpPr>
            <p:cNvPr id="3" name="Freeform 6">
              <a:extLst>
                <a:ext uri="{FF2B5EF4-FFF2-40B4-BE49-F238E27FC236}">
                  <a16:creationId xmlns:a16="http://schemas.microsoft.com/office/drawing/2014/main" id="{7B0108C3-2E74-535E-8032-66198BD24907}"/>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dirty="0">
                <a:solidFill>
                  <a:srgbClr val="C0956D"/>
                </a:solidFill>
              </a:endParaRPr>
            </a:p>
          </p:txBody>
        </p:sp>
      </p:grpSp>
      <p:sp>
        <p:nvSpPr>
          <p:cNvPr id="4" name="TextBox 9">
            <a:extLst>
              <a:ext uri="{FF2B5EF4-FFF2-40B4-BE49-F238E27FC236}">
                <a16:creationId xmlns:a16="http://schemas.microsoft.com/office/drawing/2014/main" id="{8B04EAE1-50C9-8EFA-8929-3ABB5EB478F1}"/>
              </a:ext>
            </a:extLst>
          </p:cNvPr>
          <p:cNvSpPr txBox="1"/>
          <p:nvPr/>
        </p:nvSpPr>
        <p:spPr>
          <a:xfrm>
            <a:off x="6856709" y="6429194"/>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sp>
        <p:nvSpPr>
          <p:cNvPr id="5" name="AutoShape 4">
            <a:extLst>
              <a:ext uri="{FF2B5EF4-FFF2-40B4-BE49-F238E27FC236}">
                <a16:creationId xmlns:a16="http://schemas.microsoft.com/office/drawing/2014/main" id="{EB66602A-F45A-031C-2F7D-72CE00B77D07}"/>
              </a:ext>
            </a:extLst>
          </p:cNvPr>
          <p:cNvSpPr/>
          <p:nvPr/>
        </p:nvSpPr>
        <p:spPr>
          <a:xfrm>
            <a:off x="597393" y="1431895"/>
            <a:ext cx="8227951" cy="0"/>
          </a:xfrm>
          <a:prstGeom prst="line">
            <a:avLst/>
          </a:prstGeom>
          <a:ln w="9525" cap="rnd">
            <a:solidFill>
              <a:srgbClr val="DDC07F"/>
            </a:solidFill>
            <a:prstDash val="solid"/>
            <a:headEnd type="none" w="sm" len="sm"/>
            <a:tailEnd type="none" w="sm" len="sm"/>
          </a:ln>
        </p:spPr>
        <p:txBody>
          <a:bodyPr/>
          <a:lstStyle/>
          <a:p>
            <a:endParaRPr lang="en-AE" dirty="0"/>
          </a:p>
        </p:txBody>
      </p:sp>
      <p:grpSp>
        <p:nvGrpSpPr>
          <p:cNvPr id="6" name="Group 5">
            <a:extLst>
              <a:ext uri="{FF2B5EF4-FFF2-40B4-BE49-F238E27FC236}">
                <a16:creationId xmlns:a16="http://schemas.microsoft.com/office/drawing/2014/main" id="{8389ACB1-CC0B-51CD-B69C-CD174BA112AC}"/>
              </a:ext>
            </a:extLst>
          </p:cNvPr>
          <p:cNvGrpSpPr/>
          <p:nvPr/>
        </p:nvGrpSpPr>
        <p:grpSpPr>
          <a:xfrm>
            <a:off x="6654278" y="439374"/>
            <a:ext cx="2261122" cy="846501"/>
            <a:chOff x="129653" y="563199"/>
            <a:chExt cx="1985879" cy="763297"/>
          </a:xfrm>
        </p:grpSpPr>
        <p:pic>
          <p:nvPicPr>
            <p:cNvPr id="10" name="Picture 9">
              <a:extLst>
                <a:ext uri="{FF2B5EF4-FFF2-40B4-BE49-F238E27FC236}">
                  <a16:creationId xmlns:a16="http://schemas.microsoft.com/office/drawing/2014/main" id="{D7107CF2-34AF-68DB-EEF0-8CD147CDA0FB}"/>
                </a:ext>
              </a:extLst>
            </p:cNvPr>
            <p:cNvPicPr>
              <a:picLocks noChangeAspect="1"/>
            </p:cNvPicPr>
            <p:nvPr/>
          </p:nvPicPr>
          <p:blipFill>
            <a:blip r:embed="rId2">
              <a:extLst>
                <a:ext uri="{28A0092B-C50C-407E-A947-70E740481C1C}">
                  <a14:useLocalDpi xmlns:a14="http://schemas.microsoft.com/office/drawing/2010/main" val="0"/>
                </a:ext>
              </a:extLst>
            </a:blip>
            <a:srcRect l="77067"/>
            <a:stretch/>
          </p:blipFill>
          <p:spPr>
            <a:xfrm>
              <a:off x="1528679" y="599215"/>
              <a:ext cx="586853" cy="660375"/>
            </a:xfrm>
            <a:prstGeom prst="rect">
              <a:avLst/>
            </a:prstGeom>
          </p:spPr>
        </p:pic>
        <p:pic>
          <p:nvPicPr>
            <p:cNvPr id="11" name="Picture 10" descr="A close-up of a logo&#10;&#10;Description automatically generated">
              <a:extLst>
                <a:ext uri="{FF2B5EF4-FFF2-40B4-BE49-F238E27FC236}">
                  <a16:creationId xmlns:a16="http://schemas.microsoft.com/office/drawing/2014/main" id="{7739B296-978F-71AF-09C7-858F32FDD9AF}"/>
                </a:ext>
              </a:extLst>
            </p:cNvPr>
            <p:cNvPicPr>
              <a:picLocks noChangeAspect="1"/>
            </p:cNvPicPr>
            <p:nvPr/>
          </p:nvPicPr>
          <p:blipFill>
            <a:blip r:embed="rId3">
              <a:extLst>
                <a:ext uri="{28A0092B-C50C-407E-A947-70E740481C1C}">
                  <a14:useLocalDpi xmlns:a14="http://schemas.microsoft.com/office/drawing/2010/main" val="0"/>
                </a:ext>
              </a:extLst>
            </a:blip>
            <a:srcRect r="38084"/>
            <a:stretch/>
          </p:blipFill>
          <p:spPr>
            <a:xfrm>
              <a:off x="129653" y="563199"/>
              <a:ext cx="1356247" cy="763297"/>
            </a:xfrm>
            <a:prstGeom prst="rect">
              <a:avLst/>
            </a:prstGeom>
          </p:spPr>
        </p:pic>
      </p:grpSp>
      <p:sp>
        <p:nvSpPr>
          <p:cNvPr id="12" name="TextBox 5">
            <a:extLst>
              <a:ext uri="{FF2B5EF4-FFF2-40B4-BE49-F238E27FC236}">
                <a16:creationId xmlns:a16="http://schemas.microsoft.com/office/drawing/2014/main" id="{C89250BD-2CAC-965B-66D2-8366965560CC}"/>
              </a:ext>
            </a:extLst>
          </p:cNvPr>
          <p:cNvSpPr txBox="1"/>
          <p:nvPr/>
        </p:nvSpPr>
        <p:spPr>
          <a:xfrm>
            <a:off x="597394" y="1716745"/>
            <a:ext cx="8227950" cy="1292662"/>
          </a:xfrm>
          <a:prstGeom prst="rect">
            <a:avLst/>
          </a:prstGeom>
        </p:spPr>
        <p:txBody>
          <a:bodyPr wrap="square" lIns="0" tIns="0" rIns="0" bIns="0" rtlCol="0" anchor="t">
            <a:spAutoFit/>
          </a:bodyPr>
          <a:lstStyle/>
          <a:p>
            <a:r>
              <a:rPr lang="en-US" sz="1400" i="1" dirty="0">
                <a:solidFill>
                  <a:srgbClr val="000000"/>
                </a:solidFill>
                <a:effectLst/>
                <a:latin typeface="Montserrat" pitchFamily="2" charset="77"/>
                <a:cs typeface="Gotham Bold" pitchFamily="2" charset="0"/>
              </a:rPr>
              <a:t>Evaluate the potential for the project or initiative to be scaled or replicated across the energy sector. Examples include:</a:t>
            </a:r>
          </a:p>
          <a:p>
            <a:endParaRPr lang="en-US" sz="1400" i="1" dirty="0">
              <a:solidFill>
                <a:srgbClr val="000000"/>
              </a:solidFill>
              <a:effectLst/>
              <a:latin typeface="Montserrat" pitchFamily="2" charset="77"/>
              <a:cs typeface="Gotham Bold" pitchFamily="2" charset="0"/>
            </a:endParaRPr>
          </a:p>
          <a:p>
            <a:pPr marL="285750" indent="-285750">
              <a:buFont typeface="Arial" panose="020B0604020202020204" pitchFamily="34" charset="0"/>
              <a:buChar char="•"/>
            </a:pPr>
            <a:r>
              <a:rPr lang="en-US" sz="1400" i="1" dirty="0">
                <a:solidFill>
                  <a:srgbClr val="000000"/>
                </a:solidFill>
                <a:effectLst/>
                <a:latin typeface="Montserrat" pitchFamily="2" charset="77"/>
                <a:cs typeface="Gotham Bold" pitchFamily="2" charset="0"/>
              </a:rPr>
              <a:t>Projects that can serve as a benchmark or best practice for the industry.</a:t>
            </a:r>
          </a:p>
          <a:p>
            <a:pPr marL="285750" indent="-285750">
              <a:buFont typeface="Arial" panose="020B0604020202020204" pitchFamily="34" charset="0"/>
              <a:buChar char="•"/>
            </a:pPr>
            <a:r>
              <a:rPr lang="en-US" sz="1400" i="1" dirty="0">
                <a:solidFill>
                  <a:srgbClr val="000000"/>
                </a:solidFill>
                <a:effectLst/>
                <a:latin typeface="Montserrat" pitchFamily="2" charset="77"/>
                <a:cs typeface="Gotham Bold" pitchFamily="2" charset="0"/>
              </a:rPr>
              <a:t>Young professionals or innovative initiatives that inspire others and encourage widespread adoption of new ideas.</a:t>
            </a:r>
            <a:endParaRPr lang="en-GB" sz="1400" i="1" dirty="0">
              <a:solidFill>
                <a:srgbClr val="000000"/>
              </a:solidFill>
              <a:latin typeface="Montserrat" pitchFamily="2" charset="77"/>
              <a:cs typeface="Gotham Bold" pitchFamily="2" charset="0"/>
            </a:endParaRPr>
          </a:p>
        </p:txBody>
      </p:sp>
    </p:spTree>
    <p:extLst>
      <p:ext uri="{BB962C8B-B14F-4D97-AF65-F5344CB8AC3E}">
        <p14:creationId xmlns:p14="http://schemas.microsoft.com/office/powerpoint/2010/main" val="21753923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632</TotalTime>
  <Words>832</Words>
  <Application>Microsoft Office PowerPoint</Application>
  <PresentationFormat>On-screen Show (4:3)</PresentationFormat>
  <Paragraphs>95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ZUBAIR</dc:creator>
  <cp:lastModifiedBy>Simran Asharpota</cp:lastModifiedBy>
  <cp:revision>33</cp:revision>
  <dcterms:created xsi:type="dcterms:W3CDTF">2022-09-20T11:45:44Z</dcterms:created>
  <dcterms:modified xsi:type="dcterms:W3CDTF">2025-01-02T13:53:21Z</dcterms:modified>
</cp:coreProperties>
</file>